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21"/>
  </p:notesMasterIdLst>
  <p:handoutMasterIdLst>
    <p:handoutMasterId r:id="rId22"/>
  </p:handoutMasterIdLst>
  <p:sldIdLst>
    <p:sldId id="366" r:id="rId2"/>
    <p:sldId id="395" r:id="rId3"/>
    <p:sldId id="370" r:id="rId4"/>
    <p:sldId id="403" r:id="rId5"/>
    <p:sldId id="416" r:id="rId6"/>
    <p:sldId id="421" r:id="rId7"/>
    <p:sldId id="258" r:id="rId8"/>
    <p:sldId id="419" r:id="rId9"/>
    <p:sldId id="318" r:id="rId10"/>
    <p:sldId id="404" r:id="rId11"/>
    <p:sldId id="423" r:id="rId12"/>
    <p:sldId id="407" r:id="rId13"/>
    <p:sldId id="409" r:id="rId14"/>
    <p:sldId id="420" r:id="rId15"/>
    <p:sldId id="425" r:id="rId16"/>
    <p:sldId id="383" r:id="rId17"/>
    <p:sldId id="410" r:id="rId18"/>
    <p:sldId id="411" r:id="rId19"/>
    <p:sldId id="412"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73302" autoAdjust="0"/>
  </p:normalViewPr>
  <p:slideViewPr>
    <p:cSldViewPr snapToGrid="0">
      <p:cViewPr varScale="1">
        <p:scale>
          <a:sx n="89" d="100"/>
          <a:sy n="89" d="100"/>
        </p:scale>
        <p:origin x="120" y="162"/>
      </p:cViewPr>
      <p:guideLst/>
    </p:cSldViewPr>
  </p:slideViewPr>
  <p:outlineViewPr>
    <p:cViewPr>
      <p:scale>
        <a:sx n="33" d="100"/>
        <a:sy n="33" d="100"/>
      </p:scale>
      <p:origin x="0" y="-23370"/>
    </p:cViewPr>
  </p:outlineViewPr>
  <p:notesTextViewPr>
    <p:cViewPr>
      <p:scale>
        <a:sx n="1" d="1"/>
        <a:sy n="1" d="1"/>
      </p:scale>
      <p:origin x="0" y="0"/>
    </p:cViewPr>
  </p:notesTextViewPr>
  <p:sorterViewPr>
    <p:cViewPr>
      <p:scale>
        <a:sx n="100" d="100"/>
        <a:sy n="100" d="100"/>
      </p:scale>
      <p:origin x="0" y="-1308"/>
    </p:cViewPr>
  </p:sorterViewPr>
  <p:notesViewPr>
    <p:cSldViewPr snapToGrid="0">
      <p:cViewPr varScale="1">
        <p:scale>
          <a:sx n="52" d="100"/>
          <a:sy n="52" d="100"/>
        </p:scale>
        <p:origin x="1836" y="-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854087740523756"/>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8840579710145"/>
          <c:y val="0.23287125738660899"/>
          <c:w val="0.53988611206207904"/>
          <c:h val="0.63219595604928902"/>
        </c:manualLayout>
      </c:layout>
      <c:pieChart>
        <c:varyColors val="1"/>
        <c:ser>
          <c:idx val="0"/>
          <c:order val="0"/>
          <c:tx>
            <c:strRef>
              <c:f>Sheet1!$B$1</c:f>
              <c:strCache>
                <c:ptCount val="1"/>
                <c:pt idx="0">
                  <c:v>Barriers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DE5-4D94-808C-A511E06B0B7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DE5-4D94-808C-A511E06B0B7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DE5-4D94-808C-A511E06B0B7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DE5-4D94-808C-A511E06B0B7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DE5-4D94-808C-A511E06B0B76}"/>
              </c:ext>
            </c:extLst>
          </c:dPt>
          <c:dLbls>
            <c:dLbl>
              <c:idx val="0"/>
              <c:tx>
                <c:rich>
                  <a:bodyPr/>
                  <a:lstStyle/>
                  <a:p>
                    <a:r>
                      <a:rPr lang="en-US" dirty="0"/>
                      <a:t>43%</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DE5-4D94-808C-A511E06B0B76}"/>
                </c:ext>
              </c:extLst>
            </c:dLbl>
            <c:dLbl>
              <c:idx val="1"/>
              <c:tx>
                <c:rich>
                  <a:bodyPr/>
                  <a:lstStyle/>
                  <a:p>
                    <a:r>
                      <a:rPr lang="en-US" dirty="0"/>
                      <a:t>40%</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DE5-4D94-808C-A511E06B0B76}"/>
                </c:ext>
              </c:extLst>
            </c:dLbl>
            <c:dLbl>
              <c:idx val="2"/>
              <c:tx>
                <c:rich>
                  <a:bodyPr/>
                  <a:lstStyle/>
                  <a:p>
                    <a:r>
                      <a:rPr lang="en-US" dirty="0"/>
                      <a:t>30%</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DE5-4D94-808C-A511E06B0B76}"/>
                </c:ext>
              </c:extLst>
            </c:dLbl>
            <c:dLbl>
              <c:idx val="3"/>
              <c:tx>
                <c:rich>
                  <a:bodyPr/>
                  <a:lstStyle/>
                  <a:p>
                    <a:r>
                      <a:rPr lang="en-US" dirty="0"/>
                      <a:t>28%</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DE5-4D94-808C-A511E06B0B76}"/>
                </c:ext>
              </c:extLst>
            </c:dLbl>
            <c:dLbl>
              <c:idx val="4"/>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a:t>23%</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DE5-4D94-808C-A511E06B0B7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Disability</c:v>
                </c:pt>
                <c:pt idx="1">
                  <c:v>Mental Health</c:v>
                </c:pt>
                <c:pt idx="2">
                  <c:v>Poor Health</c:v>
                </c:pt>
                <c:pt idx="3">
                  <c:v>Low Income</c:v>
                </c:pt>
                <c:pt idx="4">
                  <c:v>Transportation</c:v>
                </c:pt>
              </c:strCache>
            </c:strRef>
          </c:cat>
          <c:val>
            <c:numRef>
              <c:f>Sheet1!$B$2:$B$6</c:f>
              <c:numCache>
                <c:formatCode>0%</c:formatCode>
                <c:ptCount val="5"/>
                <c:pt idx="0">
                  <c:v>0.43</c:v>
                </c:pt>
                <c:pt idx="1">
                  <c:v>0.4</c:v>
                </c:pt>
                <c:pt idx="2">
                  <c:v>0.3</c:v>
                </c:pt>
                <c:pt idx="3">
                  <c:v>0.28000000000000003</c:v>
                </c:pt>
                <c:pt idx="4">
                  <c:v>0.23</c:v>
                </c:pt>
              </c:numCache>
            </c:numRef>
          </c:val>
          <c:extLst>
            <c:ext xmlns:c16="http://schemas.microsoft.com/office/drawing/2014/chart" uri="{C3380CC4-5D6E-409C-BE32-E72D297353CC}">
              <c16:uniqueId val="{0000000A-7DE5-4D94-808C-A511E06B0B7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814948252871529"/>
          <c:y val="9.6289788956702219E-2"/>
          <c:w val="0.32868717012875454"/>
          <c:h val="0.802414644517474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B7A7C4F7-8116-4DD8-8976-EB3406622316}" type="datetimeFigureOut">
              <a:rPr lang="en-CA" smtClean="0"/>
              <a:t>2019-01-19</a:t>
            </a:fld>
            <a:endParaRPr lang="en-CA" dirty="0"/>
          </a:p>
        </p:txBody>
      </p:sp>
      <p:sp>
        <p:nvSpPr>
          <p:cNvPr id="4" name="Footer Placeholder 3"/>
          <p:cNvSpPr>
            <a:spLocks noGrp="1"/>
          </p:cNvSpPr>
          <p:nvPr>
            <p:ph type="ftr" sz="quarter" idx="2"/>
          </p:nvPr>
        </p:nvSpPr>
        <p:spPr>
          <a:xfrm>
            <a:off x="0" y="8829967"/>
            <a:ext cx="3037840" cy="46643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4"/>
          </a:xfrm>
          <a:prstGeom prst="rect">
            <a:avLst/>
          </a:prstGeom>
        </p:spPr>
        <p:txBody>
          <a:bodyPr vert="horz" lIns="91440" tIns="45720" rIns="91440" bIns="45720" rtlCol="0" anchor="b"/>
          <a:lstStyle>
            <a:lvl1pPr algn="r">
              <a:defRPr sz="1200"/>
            </a:lvl1pPr>
          </a:lstStyle>
          <a:p>
            <a:fld id="{E66782BE-0C2C-40C4-9420-1ADD10E55378}" type="slidenum">
              <a:rPr lang="en-CA" smtClean="0"/>
              <a:t>‹#›</a:t>
            </a:fld>
            <a:endParaRPr lang="en-CA" dirty="0"/>
          </a:p>
        </p:txBody>
      </p:sp>
    </p:spTree>
    <p:extLst>
      <p:ext uri="{BB962C8B-B14F-4D97-AF65-F5344CB8AC3E}">
        <p14:creationId xmlns:p14="http://schemas.microsoft.com/office/powerpoint/2010/main" val="3062014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D90C2D9B-79F6-4F21-A849-E61F235749CD}" type="datetimeFigureOut">
              <a:rPr lang="en-CA" smtClean="0"/>
              <a:t>2019-01-19</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DF0A433C-2CBC-475E-A3EB-1C85FA9CBAB7}" type="slidenum">
              <a:rPr lang="en-CA" smtClean="0"/>
              <a:t>‹#›</a:t>
            </a:fld>
            <a:endParaRPr lang="en-CA" dirty="0"/>
          </a:p>
        </p:txBody>
      </p:sp>
    </p:spTree>
    <p:extLst>
      <p:ext uri="{BB962C8B-B14F-4D97-AF65-F5344CB8AC3E}">
        <p14:creationId xmlns:p14="http://schemas.microsoft.com/office/powerpoint/2010/main" val="313103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DBBA098-2925-490A-9D3C-5F7A89A7A16D}" type="slidenum">
              <a:rPr lang="en-CA" smtClean="0"/>
              <a:t>1</a:t>
            </a:fld>
            <a:endParaRPr lang="en-CA" dirty="0"/>
          </a:p>
        </p:txBody>
      </p:sp>
    </p:spTree>
    <p:extLst>
      <p:ext uri="{BB962C8B-B14F-4D97-AF65-F5344CB8AC3E}">
        <p14:creationId xmlns:p14="http://schemas.microsoft.com/office/powerpoint/2010/main" val="196063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latin typeface="+mn-lt"/>
                <a:ea typeface="+mn-ea"/>
                <a:cs typeface="+mn-cs"/>
              </a:rPr>
              <a:t>3 U’s: </a:t>
            </a:r>
          </a:p>
          <a:p>
            <a:pPr lvl="0"/>
            <a:r>
              <a:rPr lang="en-CA" sz="1200" b="1" kern="1200" dirty="0">
                <a:solidFill>
                  <a:schemeClr val="tx1"/>
                </a:solidFill>
                <a:effectLst/>
                <a:latin typeface="+mn-lt"/>
                <a:ea typeface="+mn-ea"/>
                <a:cs typeface="+mn-cs"/>
              </a:rPr>
              <a:t>Unaware they need help – What do you think might cause a senior to be unaware?</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Depression memory loss or dementia – are not aware that they need help or severity</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Some seniors believe declining mental and physical health are a normal part of aging and don’t get help when they really need it.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Seniors facing a problem may not be aware of the programs and services available to them</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Language/culture barriers may also prevent from accessing services</a:t>
            </a:r>
          </a:p>
          <a:p>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Unable to get help - What do you think might cause a senior to be unable?</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May know they need help, but don’t know who to call, or how to contact the appropriate services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Feel they can’t afford the services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Limited mobility + lack of transportation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Few friends or family to assist </a:t>
            </a:r>
          </a:p>
          <a:p>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Unwilling to get help - What do you think might cause a senior to unwilling to receive or get help?</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Feelings of pride/self-reliance – don’t want to be a burden to others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Afraid of losing control over their lives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Fear of being forced to move to care facility</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Sense of shame to seek help</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Suspicion of social services or mental health</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Limited financial assets</a:t>
            </a:r>
          </a:p>
          <a:p>
            <a:r>
              <a:rPr lang="en-CA" sz="1200" kern="1200" dirty="0">
                <a:solidFill>
                  <a:schemeClr val="tx1"/>
                </a:solidFill>
                <a:effectLst/>
                <a:latin typeface="+mn-lt"/>
                <a:ea typeface="+mn-ea"/>
                <a:cs typeface="+mn-cs"/>
              </a:rPr>
              <a:t> </a:t>
            </a:r>
          </a:p>
          <a:p>
            <a:r>
              <a:rPr lang="en-CA" sz="1200" b="1" i="1" kern="1200" dirty="0">
                <a:solidFill>
                  <a:schemeClr val="tx1"/>
                </a:solidFill>
                <a:effectLst/>
                <a:latin typeface="+mn-lt"/>
                <a:ea typeface="+mn-ea"/>
                <a:cs typeface="+mn-cs"/>
              </a:rPr>
              <a:t>Not every senior will need help, </a:t>
            </a:r>
            <a:r>
              <a:rPr lang="en-CA" sz="1200" kern="1200" dirty="0">
                <a:solidFill>
                  <a:schemeClr val="tx1"/>
                </a:solidFill>
                <a:effectLst/>
                <a:latin typeface="+mn-lt"/>
                <a:ea typeface="+mn-ea"/>
                <a:cs typeface="+mn-cs"/>
              </a:rPr>
              <a:t>but as a Champion, it’s important to know some of the risks that seniors face and be prepared to take action if necessary.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The protective</a:t>
            </a:r>
            <a:r>
              <a:rPr lang="en-CA" sz="1200" b="1" kern="1200" baseline="0" dirty="0">
                <a:solidFill>
                  <a:schemeClr val="tx1"/>
                </a:solidFill>
                <a:effectLst/>
                <a:latin typeface="+mn-lt"/>
                <a:ea typeface="+mn-ea"/>
                <a:cs typeface="+mn-cs"/>
              </a:rPr>
              <a:t> factors for social isolation are the flip side of the risks: </a:t>
            </a:r>
            <a:endParaRPr lang="en-CA" sz="1200" b="1" kern="1200" dirty="0">
              <a:solidFill>
                <a:schemeClr val="tx1"/>
              </a:solidFill>
              <a:effectLst/>
              <a:latin typeface="+mn-lt"/>
              <a:ea typeface="+mn-ea"/>
              <a:cs typeface="+mn-cs"/>
            </a:endParaRP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Being in good physical and mental health;</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Having enough income and safe housing;</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Feeling safe in your neighbourhood;</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Having communication and literacy skills</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Able to find and get needed services;</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Having satisfying relationships;</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Having a supportive social network;</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Feeling connected to and valued by others;</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Having access to health and community services;</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Feeling beneficial to society;</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Having access to transportation; </a:t>
            </a:r>
          </a:p>
          <a:p>
            <a:pPr>
              <a:buFont typeface="Arial" panose="020B0604020202020204" pitchFamily="34" charset="0"/>
              <a:buChar char="•"/>
            </a:pPr>
            <a:r>
              <a:rPr lang="en-CA" dirty="0">
                <a:latin typeface="Verdana" panose="020B0604030504040204" pitchFamily="34" charset="0"/>
                <a:ea typeface="Verdana" panose="020B0604030504040204" pitchFamily="34" charset="0"/>
                <a:cs typeface="Verdana" panose="020B0604030504040204" pitchFamily="34" charset="0"/>
              </a:rPr>
              <a:t> Having a higher level of education.</a:t>
            </a:r>
          </a:p>
          <a:p>
            <a:pPr>
              <a:buFont typeface="Arial" panose="020B0604020202020204" pitchFamily="34" charset="0"/>
              <a:buNone/>
            </a:pPr>
            <a:endParaRPr lang="en-CA"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CA" dirty="0">
              <a:latin typeface="Verdana" panose="020B0604030504040204" pitchFamily="34" charset="0"/>
              <a:ea typeface="Verdana" panose="020B0604030504040204" pitchFamily="34" charset="0"/>
              <a:cs typeface="Verdana" panose="020B0604030504040204" pitchFamily="34" charset="0"/>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0A433C-2CBC-475E-A3EB-1C85FA9CBAB7}" type="slidenum">
              <a:rPr lang="en-CA" smtClean="0"/>
              <a:t>10</a:t>
            </a:fld>
            <a:endParaRPr lang="en-CA" dirty="0"/>
          </a:p>
        </p:txBody>
      </p:sp>
    </p:spTree>
    <p:extLst>
      <p:ext uri="{BB962C8B-B14F-4D97-AF65-F5344CB8AC3E}">
        <p14:creationId xmlns:p14="http://schemas.microsoft.com/office/powerpoint/2010/main" val="2521559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Build social connections—</a:t>
            </a:r>
          </a:p>
          <a:p>
            <a:pPr marL="628650" lvl="1" indent="-171450">
              <a:buFont typeface="Arial" panose="020B0604020202020204" pitchFamily="34" charset="0"/>
              <a:buChar char="•"/>
            </a:pPr>
            <a:r>
              <a:rPr lang="en-CA" dirty="0"/>
              <a:t>family, friends, neighbours- take initiative. </a:t>
            </a:r>
          </a:p>
          <a:p>
            <a:pPr marL="628650" lvl="1" indent="-171450">
              <a:buFont typeface="Arial" panose="020B0604020202020204" pitchFamily="34" charset="0"/>
              <a:buChar char="•"/>
            </a:pPr>
            <a:r>
              <a:rPr lang="en-CA" dirty="0"/>
              <a:t>Join things</a:t>
            </a:r>
          </a:p>
          <a:p>
            <a:pPr marL="628650" lvl="1" indent="-171450">
              <a:buFont typeface="Arial" panose="020B0604020202020204" pitchFamily="34" charset="0"/>
              <a:buChar char="•"/>
            </a:pPr>
            <a:r>
              <a:rPr lang="en-CA" dirty="0"/>
              <a:t>Volunteer</a:t>
            </a:r>
          </a:p>
          <a:p>
            <a:pPr marL="628650" lvl="1" indent="-171450">
              <a:buFont typeface="Arial" panose="020B0604020202020204" pitchFamily="34" charset="0"/>
              <a:buChar char="•"/>
            </a:pPr>
            <a:r>
              <a:rPr lang="en-CA" dirty="0"/>
              <a:t>Telephone friends/internet connection (skills) </a:t>
            </a:r>
          </a:p>
          <a:p>
            <a:pPr lvl="1"/>
            <a:endParaRPr lang="en-CA" dirty="0"/>
          </a:p>
          <a:p>
            <a:pPr lvl="1"/>
            <a:r>
              <a:rPr lang="en-CA" dirty="0"/>
              <a:t>Seek support around critical events—widowhood, caregiving, chronic illness, getting around/transportation</a:t>
            </a:r>
          </a:p>
          <a:p>
            <a:pPr lvl="1"/>
            <a:endParaRPr lang="en-CA" dirty="0"/>
          </a:p>
          <a:p>
            <a:pPr lvl="1"/>
            <a:r>
              <a:rPr lang="en-CA" b="1" dirty="0"/>
              <a:t>Plan ahead for potential future changes – </a:t>
            </a:r>
            <a:r>
              <a:rPr lang="en-CA" dirty="0"/>
              <a:t>Play “What if?”</a:t>
            </a:r>
          </a:p>
          <a:p>
            <a:pPr marL="628650" lvl="1" indent="-171450">
              <a:buFont typeface="Arial" panose="020B0604020202020204" pitchFamily="34" charset="0"/>
              <a:buChar char="•"/>
            </a:pPr>
            <a:r>
              <a:rPr lang="en-CA" dirty="0"/>
              <a:t>Is your housing suitable—location, stairs, access to transportation</a:t>
            </a:r>
          </a:p>
          <a:p>
            <a:pPr marL="628650" lvl="1" indent="-171450">
              <a:buFont typeface="Arial" panose="020B0604020202020204" pitchFamily="34" charset="0"/>
              <a:buChar char="•"/>
            </a:pPr>
            <a:r>
              <a:rPr lang="en-CA" dirty="0"/>
              <a:t>Driving </a:t>
            </a:r>
          </a:p>
          <a:p>
            <a:pPr marL="628650" lvl="1" indent="-171450">
              <a:buFont typeface="Arial" panose="020B0604020202020204" pitchFamily="34" charset="0"/>
              <a:buChar char="•"/>
            </a:pPr>
            <a:endParaRPr lang="en-CA" dirty="0"/>
          </a:p>
          <a:p>
            <a:pPr marL="457200" lvl="1" indent="0">
              <a:buFont typeface="Arial" panose="020B0604020202020204" pitchFamily="34" charset="0"/>
              <a:buNone/>
            </a:pPr>
            <a:r>
              <a:rPr lang="en-CA" dirty="0"/>
              <a:t>Develop varied interests </a:t>
            </a:r>
          </a:p>
          <a:p>
            <a:pPr marL="914400" lvl="2" indent="0">
              <a:buFont typeface="Arial" panose="020B0604020202020204" pitchFamily="34" charset="0"/>
              <a:buNone/>
            </a:pPr>
            <a:r>
              <a:rPr lang="en-CA" dirty="0"/>
              <a:t>Meaning/satisfaction/pleasure—what are current sources?</a:t>
            </a:r>
          </a:p>
          <a:p>
            <a:pPr marL="1085850" lvl="2" indent="-171450">
              <a:buFont typeface="Arial" panose="020B0604020202020204" pitchFamily="34" charset="0"/>
              <a:buChar char="•"/>
            </a:pPr>
            <a:r>
              <a:rPr lang="en-CA" dirty="0"/>
              <a:t>Potential adaptations– substitutes—e.g., reading for </a:t>
            </a:r>
            <a:r>
              <a:rPr lang="en-CA" dirty="0" err="1"/>
              <a:t>aufio</a:t>
            </a:r>
            <a:r>
              <a:rPr lang="en-CA" dirty="0"/>
              <a:t> books</a:t>
            </a:r>
          </a:p>
          <a:p>
            <a:pPr marL="1085850" lvl="2" indent="-171450">
              <a:buFont typeface="Arial" panose="020B0604020202020204" pitchFamily="34" charset="0"/>
              <a:buChar char="•"/>
            </a:pPr>
            <a:endParaRPr lang="en-CA" dirty="0"/>
          </a:p>
          <a:p>
            <a:pPr marL="914400" lvl="2" indent="0">
              <a:buFont typeface="Arial" panose="020B0604020202020204" pitchFamily="34" charset="0"/>
              <a:buNone/>
            </a:pPr>
            <a:r>
              <a:rPr lang="en-CA" dirty="0"/>
              <a:t>Think about how you cope with stress today</a:t>
            </a:r>
          </a:p>
          <a:p>
            <a:pPr marL="1085850" lvl="2" indent="-171450">
              <a:buFont typeface="Arial" panose="020B0604020202020204" pitchFamily="34" charset="0"/>
              <a:buChar char="•"/>
            </a:pPr>
            <a:r>
              <a:rPr lang="en-CA" dirty="0"/>
              <a:t>Physical exercise—How can you substitutive activities if need arises?</a:t>
            </a:r>
          </a:p>
          <a:p>
            <a:pPr marL="914400" lvl="2" indent="0">
              <a:buFont typeface="Arial" panose="020B0604020202020204" pitchFamily="34" charset="0"/>
              <a:buNone/>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a:t>
            </a:r>
            <a:r>
              <a:rPr lang="en-CA" sz="1400" dirty="0">
                <a:latin typeface="Verdana" panose="020B0604030504040204" pitchFamily="34" charset="0"/>
                <a:ea typeface="Verdana" panose="020B0604030504040204" pitchFamily="34" charset="0"/>
                <a:cs typeface="Verdana" panose="020B0604030504040204" pitchFamily="34" charset="0"/>
              </a:rPr>
              <a:t>Did you know BC Transit offers free advice and sessions on how to ride the bus?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latin typeface="Verdana" panose="020B0604030504040204" pitchFamily="34" charset="0"/>
                <a:ea typeface="Verdana" panose="020B0604030504040204" pitchFamily="34" charset="0"/>
                <a:cs typeface="Verdana" panose="020B0604030504040204" pitchFamily="34" charset="0"/>
              </a:rPr>
              <a:t>Mobility, incontinence, hearing/vision testing, use adaptive devices, address other health concerns.</a:t>
            </a:r>
          </a:p>
          <a:p>
            <a:r>
              <a:rPr lang="en-CA" sz="1400" dirty="0">
                <a:latin typeface="Verdana" panose="020B0604030504040204" pitchFamily="34" charset="0"/>
                <a:ea typeface="Verdana" panose="020B0604030504040204" pitchFamily="34" charset="0"/>
                <a:cs typeface="Verdana" panose="020B0604030504040204" pitchFamily="34" charset="0"/>
              </a:rPr>
              <a:t>Find something that genuinely interests you. </a:t>
            </a:r>
          </a:p>
          <a:p>
            <a:r>
              <a:rPr lang="en-CA" sz="1400" dirty="0">
                <a:latin typeface="Verdana" panose="020B0604030504040204" pitchFamily="34" charset="0"/>
                <a:ea typeface="Verdana" panose="020B0604030504040204" pitchFamily="34" charset="0"/>
                <a:cs typeface="Verdana" panose="020B0604030504040204" pitchFamily="34" charset="0"/>
              </a:rPr>
              <a:t>Volunteering – sense of purpose – what is meaningful and interesting to you?</a:t>
            </a:r>
          </a:p>
          <a:p>
            <a:r>
              <a:rPr lang="en-CA" sz="1400" dirty="0">
                <a:latin typeface="Verdana" panose="020B0604030504040204" pitchFamily="34" charset="0"/>
                <a:ea typeface="Verdana" panose="020B0604030504040204" pitchFamily="34" charset="0"/>
                <a:cs typeface="Verdana" panose="020B0604030504040204" pitchFamily="34" charset="0"/>
              </a:rPr>
              <a:t>Contact Seniors Connect offers </a:t>
            </a:r>
          </a:p>
          <a:p>
            <a:r>
              <a:rPr lang="en-CA" sz="1400" dirty="0">
                <a:latin typeface="Verdana" panose="020B0604030504040204" pitchFamily="34" charset="0"/>
                <a:ea typeface="Verdana" panose="020B0604030504040204" pitchFamily="34" charset="0"/>
                <a:cs typeface="Verdana" panose="020B0604030504040204" pitchFamily="34" charset="0"/>
              </a:rPr>
              <a:t>Free regular friendly phone calls and referrals to upcoming events, classes and more.  </a:t>
            </a:r>
          </a:p>
          <a:p>
            <a:r>
              <a:rPr lang="en-CA" sz="1400" dirty="0">
                <a:latin typeface="Verdana" panose="020B0604030504040204" pitchFamily="34" charset="0"/>
                <a:ea typeface="Verdana" panose="020B0604030504040204" pitchFamily="34" charset="0"/>
                <a:cs typeface="Verdana" panose="020B0604030504040204" pitchFamily="34" charset="0"/>
              </a:rPr>
              <a:t>Take free computer lessons – can help to keep connected via Skype, Facebook, etc. </a:t>
            </a:r>
            <a:endParaRPr lang="en-CA" sz="1400" dirty="0"/>
          </a:p>
          <a:p>
            <a:pPr marL="628650" lvl="1" indent="-171450">
              <a:buFont typeface="Arial" panose="020B0604020202020204" pitchFamily="34" charset="0"/>
              <a:buChar char="•"/>
            </a:pPr>
            <a:endParaRPr lang="en-CA" dirty="0"/>
          </a:p>
          <a:p>
            <a:pPr marL="628650" lvl="1"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11</a:t>
            </a:fld>
            <a:endParaRPr lang="en-CA" dirty="0"/>
          </a:p>
        </p:txBody>
      </p:sp>
    </p:spTree>
    <p:extLst>
      <p:ext uri="{BB962C8B-B14F-4D97-AF65-F5344CB8AC3E}">
        <p14:creationId xmlns:p14="http://schemas.microsoft.com/office/powerpoint/2010/main" val="223605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Physical Appearance: </a:t>
            </a:r>
            <a:r>
              <a:rPr lang="en-CA" sz="1200" b="0" kern="1200" dirty="0">
                <a:solidFill>
                  <a:schemeClr val="tx1"/>
                </a:solidFill>
                <a:effectLst/>
                <a:latin typeface="+mn-lt"/>
                <a:ea typeface="+mn-ea"/>
                <a:cs typeface="+mn-cs"/>
              </a:rPr>
              <a:t>These</a:t>
            </a:r>
            <a:r>
              <a:rPr lang="en-CA" sz="1200" b="0" kern="1200" baseline="0" dirty="0">
                <a:solidFill>
                  <a:schemeClr val="tx1"/>
                </a:solidFill>
                <a:effectLst/>
                <a:latin typeface="+mn-lt"/>
                <a:ea typeface="+mn-ea"/>
                <a:cs typeface="+mn-cs"/>
              </a:rPr>
              <a:t> ma</a:t>
            </a:r>
            <a:r>
              <a:rPr lang="en-CA" sz="1200" kern="1200" dirty="0">
                <a:solidFill>
                  <a:schemeClr val="tx1"/>
                </a:solidFill>
                <a:effectLst/>
                <a:latin typeface="+mn-lt"/>
                <a:ea typeface="+mn-ea"/>
                <a:cs typeface="+mn-cs"/>
              </a:rPr>
              <a:t>y be a first signs you will notice: </a:t>
            </a:r>
          </a:p>
          <a:p>
            <a:pPr lvl="1"/>
            <a:r>
              <a:rPr lang="en-CA" sz="1200" kern="1200" dirty="0">
                <a:solidFill>
                  <a:schemeClr val="tx1"/>
                </a:solidFill>
                <a:effectLst/>
                <a:latin typeface="+mn-lt"/>
                <a:ea typeface="+mn-ea"/>
                <a:cs typeface="+mn-cs"/>
              </a:rPr>
              <a:t>Inappropriate clothing for the weather</a:t>
            </a:r>
          </a:p>
          <a:p>
            <a:pPr lvl="1"/>
            <a:r>
              <a:rPr lang="en-CA" sz="1200" kern="1200" dirty="0">
                <a:solidFill>
                  <a:schemeClr val="tx1"/>
                </a:solidFill>
                <a:effectLst/>
                <a:latin typeface="+mn-lt"/>
                <a:ea typeface="+mn-ea"/>
                <a:cs typeface="+mn-cs"/>
              </a:rPr>
              <a:t>Changes to grooming – well-groomed senior appears dirty or disheveled </a:t>
            </a:r>
          </a:p>
          <a:p>
            <a:pPr lvl="1"/>
            <a:r>
              <a:rPr lang="en-CA" sz="1200" kern="1200" dirty="0">
                <a:solidFill>
                  <a:schemeClr val="tx1"/>
                </a:solidFill>
                <a:effectLst/>
                <a:latin typeface="+mn-lt"/>
                <a:ea typeface="+mn-ea"/>
                <a:cs typeface="+mn-cs"/>
              </a:rPr>
              <a:t>Significant weight gain or loss</a:t>
            </a:r>
          </a:p>
          <a:p>
            <a:pPr lvl="1"/>
            <a:r>
              <a:rPr lang="en-CA" sz="1200" kern="1200" dirty="0">
                <a:solidFill>
                  <a:schemeClr val="tx1"/>
                </a:solidFill>
                <a:effectLst/>
                <a:latin typeface="+mn-lt"/>
                <a:ea typeface="+mn-ea"/>
                <a:cs typeface="+mn-cs"/>
              </a:rPr>
              <a:t>Pale or flushed skin</a:t>
            </a:r>
          </a:p>
          <a:p>
            <a:pPr lvl="1"/>
            <a:r>
              <a:rPr lang="en-CA" sz="1200" kern="1200" dirty="0">
                <a:solidFill>
                  <a:schemeClr val="tx1"/>
                </a:solidFill>
                <a:effectLst/>
                <a:latin typeface="+mn-lt"/>
                <a:ea typeface="+mn-ea"/>
                <a:cs typeface="+mn-cs"/>
              </a:rPr>
              <a:t>Odors of urine or feces</a:t>
            </a:r>
          </a:p>
          <a:p>
            <a:pPr lvl="1"/>
            <a:r>
              <a:rPr lang="en-CA" sz="1200" kern="1200" dirty="0">
                <a:solidFill>
                  <a:schemeClr val="tx1"/>
                </a:solidFill>
                <a:effectLst/>
                <a:latin typeface="+mn-lt"/>
                <a:ea typeface="+mn-ea"/>
                <a:cs typeface="+mn-cs"/>
              </a:rPr>
              <a:t>Untreated wounds or bruises</a:t>
            </a:r>
          </a:p>
          <a:p>
            <a:pPr lvl="1"/>
            <a:endParaRPr lang="en-CA" sz="1200" kern="1200" dirty="0">
              <a:solidFill>
                <a:schemeClr val="tx1"/>
              </a:solidFill>
              <a:effectLst/>
              <a:latin typeface="+mn-lt"/>
              <a:ea typeface="+mn-ea"/>
              <a:cs typeface="+mn-cs"/>
            </a:endParaRPr>
          </a:p>
          <a:p>
            <a:r>
              <a:rPr lang="en-CA" sz="1200" b="1" kern="1200" dirty="0">
                <a:solidFill>
                  <a:schemeClr val="accent2"/>
                </a:solidFill>
                <a:effectLst/>
                <a:latin typeface="+mn-lt"/>
                <a:ea typeface="+mn-ea"/>
                <a:cs typeface="+mn-cs"/>
              </a:rPr>
              <a:t>Physical Losses: </a:t>
            </a:r>
            <a:endParaRPr lang="en-CA" sz="1200" kern="1200" dirty="0">
              <a:solidFill>
                <a:schemeClr val="accent2"/>
              </a:solidFill>
              <a:effectLst/>
              <a:latin typeface="+mn-lt"/>
              <a:ea typeface="+mn-ea"/>
              <a:cs typeface="+mn-cs"/>
            </a:endParaRPr>
          </a:p>
          <a:p>
            <a:r>
              <a:rPr lang="en-CA" sz="1200" kern="1200" dirty="0">
                <a:solidFill>
                  <a:schemeClr val="tx1"/>
                </a:solidFill>
                <a:effectLst/>
                <a:latin typeface="+mn-lt"/>
                <a:ea typeface="+mn-ea"/>
                <a:cs typeface="+mn-cs"/>
              </a:rPr>
              <a:t>Loss of: Mobility/ability to get around</a:t>
            </a:r>
          </a:p>
          <a:p>
            <a:pPr lvl="1"/>
            <a:r>
              <a:rPr lang="en-CA" sz="1200" kern="1200" dirty="0">
                <a:solidFill>
                  <a:schemeClr val="tx1"/>
                </a:solidFill>
                <a:effectLst/>
                <a:latin typeface="+mn-lt"/>
                <a:ea typeface="+mn-ea"/>
                <a:cs typeface="+mn-cs"/>
              </a:rPr>
              <a:t>Vision</a:t>
            </a:r>
          </a:p>
          <a:p>
            <a:pPr lvl="1"/>
            <a:r>
              <a:rPr lang="en-CA" sz="1200" kern="1200" dirty="0">
                <a:solidFill>
                  <a:schemeClr val="tx1"/>
                </a:solidFill>
                <a:effectLst/>
                <a:latin typeface="+mn-lt"/>
                <a:ea typeface="+mn-ea"/>
                <a:cs typeface="+mn-cs"/>
              </a:rPr>
              <a:t>Hearing</a:t>
            </a:r>
          </a:p>
          <a:p>
            <a:pPr lvl="1"/>
            <a:r>
              <a:rPr lang="en-CA" sz="1200" kern="1200" dirty="0">
                <a:solidFill>
                  <a:schemeClr val="tx1"/>
                </a:solidFill>
                <a:effectLst/>
                <a:latin typeface="+mn-lt"/>
                <a:ea typeface="+mn-ea"/>
                <a:cs typeface="+mn-cs"/>
              </a:rPr>
              <a:t>Ability to speak</a:t>
            </a:r>
          </a:p>
          <a:p>
            <a:pPr lvl="1"/>
            <a:r>
              <a:rPr lang="en-CA" sz="1200" kern="1200" dirty="0">
                <a:solidFill>
                  <a:schemeClr val="tx1"/>
                </a:solidFill>
                <a:effectLst/>
                <a:latin typeface="+mn-lt"/>
                <a:ea typeface="+mn-ea"/>
                <a:cs typeface="+mn-cs"/>
              </a:rPr>
              <a:t>Weight </a:t>
            </a:r>
          </a:p>
          <a:p>
            <a:pPr lvl="1"/>
            <a:r>
              <a:rPr lang="en-CA" sz="1200" kern="1200" dirty="0">
                <a:solidFill>
                  <a:schemeClr val="tx1"/>
                </a:solidFill>
                <a:effectLst/>
                <a:latin typeface="+mn-lt"/>
                <a:ea typeface="+mn-ea"/>
                <a:cs typeface="+mn-cs"/>
              </a:rPr>
              <a:t>Bladder control </a:t>
            </a:r>
          </a:p>
          <a:p>
            <a:pPr lvl="1"/>
            <a:r>
              <a:rPr lang="en-CA" sz="1200" kern="1200" dirty="0">
                <a:solidFill>
                  <a:schemeClr val="tx1"/>
                </a:solidFill>
                <a:effectLst/>
                <a:latin typeface="+mn-lt"/>
                <a:ea typeface="+mn-ea"/>
                <a:cs typeface="+mn-cs"/>
              </a:rPr>
              <a:t>Chronic illness</a:t>
            </a:r>
          </a:p>
          <a:p>
            <a:pPr lvl="1"/>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Mental and Emotional State: </a:t>
            </a:r>
            <a:r>
              <a:rPr lang="en-CA" sz="1200" kern="1200" dirty="0">
                <a:solidFill>
                  <a:schemeClr val="tx1"/>
                </a:solidFill>
                <a:effectLst/>
                <a:latin typeface="+mn-lt"/>
                <a:ea typeface="+mn-ea"/>
                <a:cs typeface="+mn-cs"/>
              </a:rPr>
              <a:t>Can be caused by many things: Loss of partner, close friend. May lead to harmful situations if not dealt with</a:t>
            </a:r>
          </a:p>
          <a:p>
            <a:r>
              <a:rPr lang="en-CA" sz="1200" kern="1200" dirty="0">
                <a:solidFill>
                  <a:schemeClr val="tx1"/>
                </a:solidFill>
                <a:effectLst/>
                <a:latin typeface="+mn-lt"/>
                <a:ea typeface="+mn-ea"/>
                <a:cs typeface="+mn-cs"/>
              </a:rPr>
              <a:t>Signs: </a:t>
            </a:r>
          </a:p>
          <a:p>
            <a:pPr lvl="2"/>
            <a:r>
              <a:rPr lang="en-CA" sz="1200" kern="1200" dirty="0">
                <a:solidFill>
                  <a:schemeClr val="tx1"/>
                </a:solidFill>
                <a:effectLst/>
                <a:latin typeface="+mn-lt"/>
                <a:ea typeface="+mn-ea"/>
                <a:cs typeface="+mn-cs"/>
              </a:rPr>
              <a:t>Confusion or memory loss – may not remember they have met you several times for example</a:t>
            </a:r>
          </a:p>
          <a:p>
            <a:pPr lvl="2"/>
            <a:r>
              <a:rPr lang="en-CA" sz="1200" kern="1200" dirty="0">
                <a:solidFill>
                  <a:schemeClr val="tx1"/>
                </a:solidFill>
                <a:effectLst/>
                <a:latin typeface="+mn-lt"/>
                <a:ea typeface="+mn-ea"/>
                <a:cs typeface="+mn-cs"/>
              </a:rPr>
              <a:t>Lack of awareness where they are</a:t>
            </a:r>
          </a:p>
          <a:p>
            <a:pPr lvl="2"/>
            <a:r>
              <a:rPr lang="en-CA" sz="1200" kern="1200" dirty="0">
                <a:solidFill>
                  <a:schemeClr val="tx1"/>
                </a:solidFill>
                <a:effectLst/>
                <a:latin typeface="+mn-lt"/>
                <a:ea typeface="+mn-ea"/>
                <a:cs typeface="+mn-cs"/>
              </a:rPr>
              <a:t>Getting lost easily</a:t>
            </a:r>
          </a:p>
          <a:p>
            <a:pPr lvl="2"/>
            <a:r>
              <a:rPr lang="en-CA" sz="1200" kern="1200" dirty="0">
                <a:solidFill>
                  <a:schemeClr val="tx1"/>
                </a:solidFill>
                <a:effectLst/>
                <a:latin typeface="+mn-lt"/>
                <a:ea typeface="+mn-ea"/>
                <a:cs typeface="+mn-cs"/>
              </a:rPr>
              <a:t>Forgetting routine things such as day, month or season. </a:t>
            </a:r>
          </a:p>
          <a:p>
            <a:pPr lvl="2"/>
            <a:r>
              <a:rPr lang="en-CA" sz="1200" kern="1200" dirty="0">
                <a:solidFill>
                  <a:schemeClr val="tx1"/>
                </a:solidFill>
                <a:effectLst/>
                <a:latin typeface="+mn-lt"/>
                <a:ea typeface="+mn-ea"/>
                <a:cs typeface="+mn-cs"/>
              </a:rPr>
              <a:t>Drastic personality changes (i.e.; quiet shy senior becomes aggressive) </a:t>
            </a:r>
          </a:p>
          <a:p>
            <a:pPr lvl="2"/>
            <a:r>
              <a:rPr lang="en-CA" sz="1200" kern="1200" dirty="0">
                <a:solidFill>
                  <a:schemeClr val="tx1"/>
                </a:solidFill>
                <a:effectLst/>
                <a:latin typeface="+mn-lt"/>
                <a:ea typeface="+mn-ea"/>
                <a:cs typeface="+mn-cs"/>
              </a:rPr>
              <a:t>Inappropriate, hostile or repetitive responses</a:t>
            </a:r>
          </a:p>
          <a:p>
            <a:pPr lvl="2"/>
            <a:r>
              <a:rPr lang="en-CA" sz="1200" kern="1200" dirty="0">
                <a:solidFill>
                  <a:schemeClr val="tx1"/>
                </a:solidFill>
                <a:effectLst/>
                <a:latin typeface="+mn-lt"/>
                <a:ea typeface="+mn-ea"/>
                <a:cs typeface="+mn-cs"/>
              </a:rPr>
              <a:t>Seems sad or depressed</a:t>
            </a:r>
          </a:p>
          <a:p>
            <a:pPr lvl="2"/>
            <a:r>
              <a:rPr lang="en-CA" sz="1200" kern="1200" dirty="0">
                <a:solidFill>
                  <a:schemeClr val="tx1"/>
                </a:solidFill>
                <a:effectLst/>
                <a:latin typeface="+mn-lt"/>
                <a:ea typeface="+mn-ea"/>
                <a:cs typeface="+mn-cs"/>
              </a:rPr>
              <a:t>Increased nervousness, anxiety or suspicion of people</a:t>
            </a:r>
          </a:p>
          <a:p>
            <a:pPr lvl="2"/>
            <a:r>
              <a:rPr lang="en-CA" sz="1200" kern="1200" dirty="0">
                <a:solidFill>
                  <a:schemeClr val="tx1"/>
                </a:solidFill>
                <a:effectLst/>
                <a:latin typeface="+mn-lt"/>
                <a:ea typeface="+mn-ea"/>
                <a:cs typeface="+mn-cs"/>
              </a:rPr>
              <a:t>Persistent irrational beliefs</a:t>
            </a:r>
          </a:p>
          <a:p>
            <a:pPr lvl="2"/>
            <a:r>
              <a:rPr lang="en-CA" sz="1200" kern="1200" dirty="0">
                <a:solidFill>
                  <a:schemeClr val="tx1"/>
                </a:solidFill>
                <a:effectLst/>
                <a:latin typeface="+mn-lt"/>
                <a:ea typeface="+mn-ea"/>
                <a:cs typeface="+mn-cs"/>
              </a:rPr>
              <a:t>Seeing or hearing things that are not there</a:t>
            </a:r>
          </a:p>
          <a:p>
            <a:pPr lvl="2"/>
            <a:r>
              <a:rPr lang="en-CA" sz="1200" kern="1200" dirty="0">
                <a:solidFill>
                  <a:schemeClr val="tx1"/>
                </a:solidFill>
                <a:effectLst/>
                <a:latin typeface="+mn-lt"/>
                <a:ea typeface="+mn-ea"/>
                <a:cs typeface="+mn-cs"/>
              </a:rPr>
              <a:t>Forgets instructions or cannot make sense of them</a:t>
            </a:r>
          </a:p>
          <a:p>
            <a:pPr lvl="2"/>
            <a:r>
              <a:rPr lang="en-CA" sz="1200" kern="1200" dirty="0">
                <a:solidFill>
                  <a:schemeClr val="tx1"/>
                </a:solidFill>
                <a:effectLst/>
                <a:latin typeface="+mn-lt"/>
                <a:ea typeface="+mn-ea"/>
                <a:cs typeface="+mn-cs"/>
              </a:rPr>
              <a:t>Complains of not eating or difficulty sleeping</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Caregiver Stress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Many people are finding themselves taking care of aging parents while still caring for a family at home. Some seniors will find themselves taking care of a spouse or disabled adult child – this can be very stressful and may result in stress and burnout for the caregiver.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Warning Signs include: </a:t>
            </a:r>
          </a:p>
          <a:p>
            <a:pPr lvl="1"/>
            <a:r>
              <a:rPr lang="en-CA" sz="1200" kern="1200" dirty="0">
                <a:solidFill>
                  <a:schemeClr val="tx1"/>
                </a:solidFill>
                <a:effectLst/>
                <a:latin typeface="+mn-lt"/>
                <a:ea typeface="+mn-ea"/>
                <a:cs typeface="+mn-cs"/>
              </a:rPr>
              <a:t>Caregiver complains of feeling overwhelmed or trapped. Wants it all to ‘end’. </a:t>
            </a:r>
          </a:p>
          <a:p>
            <a:pPr lvl="1"/>
            <a:r>
              <a:rPr lang="en-CA" sz="1200" kern="1200" dirty="0">
                <a:solidFill>
                  <a:schemeClr val="tx1"/>
                </a:solidFill>
                <a:effectLst/>
                <a:latin typeface="+mn-lt"/>
                <a:ea typeface="+mn-ea"/>
                <a:cs typeface="+mn-cs"/>
              </a:rPr>
              <a:t>Caregiver conveys the message that a loved one’s condition is getting worse despite his or her efforts. </a:t>
            </a:r>
          </a:p>
          <a:p>
            <a:pPr lvl="1"/>
            <a:r>
              <a:rPr lang="en-CA" sz="1200" kern="1200" dirty="0">
                <a:solidFill>
                  <a:schemeClr val="tx1"/>
                </a:solidFill>
                <a:effectLst/>
                <a:latin typeface="+mn-lt"/>
                <a:ea typeface="+mn-ea"/>
                <a:cs typeface="+mn-cs"/>
              </a:rPr>
              <a:t>Increasingly impatient or irritable</a:t>
            </a:r>
          </a:p>
          <a:p>
            <a:pPr lvl="1"/>
            <a:r>
              <a:rPr lang="en-CA" sz="1200" kern="1200" dirty="0">
                <a:solidFill>
                  <a:schemeClr val="tx1"/>
                </a:solidFill>
                <a:effectLst/>
                <a:latin typeface="+mn-lt"/>
                <a:ea typeface="+mn-ea"/>
                <a:cs typeface="+mn-cs"/>
              </a:rPr>
              <a:t>Seen to have no help/unwilling to get help</a:t>
            </a:r>
          </a:p>
          <a:p>
            <a:pPr lvl="1"/>
            <a:r>
              <a:rPr lang="en-CA" sz="1200" kern="1200" dirty="0">
                <a:solidFill>
                  <a:schemeClr val="tx1"/>
                </a:solidFill>
                <a:effectLst/>
                <a:latin typeface="+mn-lt"/>
                <a:ea typeface="+mn-ea"/>
                <a:cs typeface="+mn-cs"/>
              </a:rPr>
              <a:t>Alcohol or substance abuse</a:t>
            </a:r>
          </a:p>
          <a:p>
            <a:r>
              <a:rPr lang="en-CA" sz="120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12</a:t>
            </a:fld>
            <a:endParaRPr lang="en-CA" dirty="0"/>
          </a:p>
        </p:txBody>
      </p:sp>
    </p:spTree>
    <p:extLst>
      <p:ext uri="{BB962C8B-B14F-4D97-AF65-F5344CB8AC3E}">
        <p14:creationId xmlns:p14="http://schemas.microsoft.com/office/powerpoint/2010/main" val="344589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n-ea"/>
                <a:cs typeface="+mn-cs"/>
              </a:rPr>
              <a:t> </a:t>
            </a:r>
          </a:p>
          <a:p>
            <a:r>
              <a:rPr lang="en-CA" sz="1400" b="1" kern="1200" dirty="0">
                <a:solidFill>
                  <a:schemeClr val="tx1"/>
                </a:solidFill>
                <a:effectLst/>
                <a:latin typeface="+mn-lt"/>
                <a:ea typeface="+mn-ea"/>
                <a:cs typeface="+mn-cs"/>
              </a:rPr>
              <a:t>Social Withdrawal - </a:t>
            </a:r>
            <a:r>
              <a:rPr lang="en-CA" sz="1400" kern="1200" dirty="0">
                <a:solidFill>
                  <a:schemeClr val="tx1"/>
                </a:solidFill>
                <a:effectLst/>
                <a:latin typeface="+mn-lt"/>
                <a:ea typeface="+mn-ea"/>
                <a:cs typeface="+mn-cs"/>
              </a:rPr>
              <a:t>Can affect a senior’s ability to get food and other basic needs</a:t>
            </a:r>
          </a:p>
          <a:p>
            <a:r>
              <a:rPr lang="en-CA" sz="1400" kern="1200" dirty="0">
                <a:solidFill>
                  <a:schemeClr val="tx1"/>
                </a:solidFill>
                <a:effectLst/>
                <a:latin typeface="+mn-lt"/>
                <a:ea typeface="+mn-ea"/>
                <a:cs typeface="+mn-cs"/>
              </a:rPr>
              <a:t>Watch for seniors who: </a:t>
            </a:r>
          </a:p>
          <a:p>
            <a:pPr lvl="1"/>
            <a:r>
              <a:rPr lang="en-CA" sz="1400" kern="1200" dirty="0">
                <a:solidFill>
                  <a:schemeClr val="tx1"/>
                </a:solidFill>
                <a:effectLst/>
                <a:latin typeface="+mn-lt"/>
                <a:ea typeface="+mn-ea"/>
                <a:cs typeface="+mn-cs"/>
              </a:rPr>
              <a:t>Become withdrawn</a:t>
            </a:r>
          </a:p>
          <a:p>
            <a:pPr lvl="1"/>
            <a:r>
              <a:rPr lang="en-CA" sz="1400" kern="1200" dirty="0">
                <a:solidFill>
                  <a:schemeClr val="tx1"/>
                </a:solidFill>
                <a:effectLst/>
                <a:latin typeface="+mn-lt"/>
                <a:ea typeface="+mn-ea"/>
                <a:cs typeface="+mn-cs"/>
              </a:rPr>
              <a:t>‘Disappear’ from social gatherings or meetings</a:t>
            </a:r>
          </a:p>
          <a:p>
            <a:pPr lvl="1"/>
            <a:r>
              <a:rPr lang="en-CA" sz="1400" kern="1200" dirty="0">
                <a:solidFill>
                  <a:schemeClr val="tx1"/>
                </a:solidFill>
                <a:effectLst/>
                <a:latin typeface="+mn-lt"/>
                <a:ea typeface="+mn-ea"/>
                <a:cs typeface="+mn-cs"/>
              </a:rPr>
              <a:t>Express their loneliness</a:t>
            </a:r>
          </a:p>
          <a:p>
            <a:pPr lvl="1"/>
            <a:r>
              <a:rPr lang="en-CA" sz="1400" kern="1200" dirty="0">
                <a:solidFill>
                  <a:schemeClr val="tx1"/>
                </a:solidFill>
                <a:effectLst/>
                <a:latin typeface="+mn-lt"/>
                <a:ea typeface="+mn-ea"/>
                <a:cs typeface="+mn-cs"/>
              </a:rPr>
              <a:t>Are homebound and appear to have no family or friends</a:t>
            </a:r>
          </a:p>
          <a:p>
            <a:r>
              <a:rPr lang="en-CA" sz="1400" b="1" kern="1200" dirty="0">
                <a:solidFill>
                  <a:schemeClr val="tx1"/>
                </a:solidFill>
                <a:effectLst/>
                <a:latin typeface="+mn-lt"/>
                <a:ea typeface="+mn-ea"/>
                <a:cs typeface="+mn-cs"/>
              </a:rPr>
              <a:t> </a:t>
            </a:r>
            <a:endParaRPr lang="en-CA" sz="1400" kern="1200" dirty="0">
              <a:solidFill>
                <a:schemeClr val="tx1"/>
              </a:solidFill>
              <a:effectLst/>
              <a:latin typeface="+mn-lt"/>
              <a:ea typeface="+mn-ea"/>
              <a:cs typeface="+mn-cs"/>
            </a:endParaRPr>
          </a:p>
          <a:p>
            <a:r>
              <a:rPr lang="en-CA" sz="1400" b="1" kern="1200" dirty="0">
                <a:solidFill>
                  <a:schemeClr val="tx1"/>
                </a:solidFill>
                <a:effectLst/>
                <a:latin typeface="+mn-lt"/>
                <a:ea typeface="+mn-ea"/>
                <a:cs typeface="+mn-cs"/>
              </a:rPr>
              <a:t>Financial Problems: </a:t>
            </a:r>
            <a:endParaRPr lang="en-CA" sz="1400" kern="1200" dirty="0">
              <a:solidFill>
                <a:schemeClr val="tx1"/>
              </a:solidFill>
              <a:effectLst/>
              <a:latin typeface="+mn-lt"/>
              <a:ea typeface="+mn-ea"/>
              <a:cs typeface="+mn-cs"/>
            </a:endParaRPr>
          </a:p>
          <a:p>
            <a:r>
              <a:rPr lang="en-CA" sz="1400" kern="1200" dirty="0">
                <a:solidFill>
                  <a:schemeClr val="tx1"/>
                </a:solidFill>
                <a:effectLst/>
                <a:latin typeface="+mn-lt"/>
                <a:ea typeface="+mn-ea"/>
                <a:cs typeface="+mn-cs"/>
              </a:rPr>
              <a:t>Many seniors live on a limited income, or are experiencing confusion about the state of their finances. </a:t>
            </a:r>
          </a:p>
          <a:p>
            <a:r>
              <a:rPr lang="en-CA" sz="1400" kern="1200" dirty="0">
                <a:solidFill>
                  <a:schemeClr val="tx1"/>
                </a:solidFill>
                <a:effectLst/>
                <a:latin typeface="+mn-lt"/>
                <a:ea typeface="+mn-ea"/>
                <a:cs typeface="+mn-cs"/>
              </a:rPr>
              <a:t>Signs include: </a:t>
            </a:r>
          </a:p>
          <a:p>
            <a:pPr lvl="1"/>
            <a:r>
              <a:rPr lang="en-CA" sz="1400" kern="1200" dirty="0">
                <a:solidFill>
                  <a:schemeClr val="tx1"/>
                </a:solidFill>
                <a:effectLst/>
                <a:latin typeface="+mn-lt"/>
                <a:ea typeface="+mn-ea"/>
                <a:cs typeface="+mn-cs"/>
              </a:rPr>
              <a:t>Unpaid bills</a:t>
            </a:r>
          </a:p>
          <a:p>
            <a:pPr lvl="1"/>
            <a:r>
              <a:rPr lang="en-CA" sz="1400" kern="1200" dirty="0">
                <a:solidFill>
                  <a:schemeClr val="tx1"/>
                </a:solidFill>
                <a:effectLst/>
                <a:latin typeface="+mn-lt"/>
                <a:ea typeface="+mn-ea"/>
                <a:cs typeface="+mn-cs"/>
              </a:rPr>
              <a:t>Little or no food</a:t>
            </a:r>
          </a:p>
          <a:p>
            <a:pPr lvl="1"/>
            <a:r>
              <a:rPr lang="en-CA" sz="1400" kern="1200" dirty="0">
                <a:solidFill>
                  <a:schemeClr val="tx1"/>
                </a:solidFill>
                <a:effectLst/>
                <a:latin typeface="+mn-lt"/>
                <a:ea typeface="+mn-ea"/>
                <a:cs typeface="+mn-cs"/>
              </a:rPr>
              <a:t>Can’t afford medications or necessities</a:t>
            </a:r>
          </a:p>
          <a:p>
            <a:pPr lvl="1"/>
            <a:r>
              <a:rPr lang="en-CA" sz="1400" kern="1200" dirty="0">
                <a:solidFill>
                  <a:schemeClr val="tx1"/>
                </a:solidFill>
                <a:effectLst/>
                <a:latin typeface="+mn-lt"/>
                <a:ea typeface="+mn-ea"/>
                <a:cs typeface="+mn-cs"/>
              </a:rPr>
              <a:t>Power, gas or phone service is cut off</a:t>
            </a:r>
          </a:p>
          <a:p>
            <a:pPr lvl="1"/>
            <a:r>
              <a:rPr lang="en-CA" sz="1400" kern="1200" dirty="0">
                <a:solidFill>
                  <a:schemeClr val="tx1"/>
                </a:solidFill>
                <a:effectLst/>
                <a:latin typeface="+mn-lt"/>
                <a:ea typeface="+mn-ea"/>
                <a:cs typeface="+mn-cs"/>
              </a:rPr>
              <a:t>Bank account is empty </a:t>
            </a:r>
          </a:p>
          <a:p>
            <a:pPr lvl="1"/>
            <a:r>
              <a:rPr lang="en-CA" sz="1400" kern="1200" dirty="0">
                <a:solidFill>
                  <a:schemeClr val="tx1"/>
                </a:solidFill>
                <a:effectLst/>
                <a:latin typeface="+mn-lt"/>
                <a:ea typeface="+mn-ea"/>
                <a:cs typeface="+mn-cs"/>
              </a:rPr>
              <a:t>Elder abuse is another topic all together</a:t>
            </a:r>
          </a:p>
          <a:p>
            <a:r>
              <a:rPr lang="en-CA" sz="1400" kern="1200" dirty="0">
                <a:solidFill>
                  <a:schemeClr val="tx1"/>
                </a:solidFill>
                <a:effectLst/>
                <a:latin typeface="+mn-lt"/>
                <a:ea typeface="+mn-ea"/>
                <a:cs typeface="+mn-cs"/>
              </a:rPr>
              <a:t> </a:t>
            </a:r>
          </a:p>
          <a:p>
            <a:r>
              <a:rPr lang="en-CA" sz="1400" b="1" kern="1200" dirty="0">
                <a:solidFill>
                  <a:schemeClr val="tx1"/>
                </a:solidFill>
                <a:effectLst/>
                <a:latin typeface="+mn-lt"/>
                <a:ea typeface="+mn-ea"/>
                <a:cs typeface="+mn-cs"/>
              </a:rPr>
              <a:t> Example: </a:t>
            </a:r>
            <a:r>
              <a:rPr lang="en-CA" sz="1400" kern="1200" dirty="0">
                <a:solidFill>
                  <a:schemeClr val="tx1"/>
                </a:solidFill>
                <a:effectLst/>
                <a:latin typeface="+mn-lt"/>
                <a:ea typeface="+mn-ea"/>
                <a:cs typeface="+mn-cs"/>
              </a:rPr>
              <a:t>A neighbour had been assisting an 86 year old senior living alone in her home getting groceries and to medical appointments. She noticed in her home a letter from a mortgage company saying that her home was going to be repossessed in 5 days if no payments were made. Senior was referred to outreach worker who noticed she was confused and didn’t understand the severity of this letter. Social Worker helped by contacting family from out of town who helped in organizing her financial affairs, family helped with payments moving forward. </a:t>
            </a:r>
          </a:p>
          <a:p>
            <a:endParaRPr lang="en-CA" sz="1400" kern="1200" dirty="0">
              <a:solidFill>
                <a:schemeClr val="tx1"/>
              </a:solidFill>
              <a:effectLst/>
              <a:latin typeface="+mn-lt"/>
              <a:ea typeface="+mn-ea"/>
              <a:cs typeface="+mn-cs"/>
            </a:endParaRPr>
          </a:p>
          <a:p>
            <a:r>
              <a:rPr lang="en-CA" sz="1400" b="1" kern="1200" dirty="0">
                <a:solidFill>
                  <a:schemeClr val="tx1"/>
                </a:solidFill>
                <a:effectLst/>
                <a:latin typeface="+mn-lt"/>
                <a:ea typeface="+mn-ea"/>
                <a:cs typeface="+mn-cs"/>
              </a:rPr>
              <a:t>Conditions of the Home -</a:t>
            </a:r>
            <a:r>
              <a:rPr lang="en-CA" sz="1400" b="1" kern="1200" baseline="0" dirty="0">
                <a:solidFill>
                  <a:schemeClr val="tx1"/>
                </a:solidFill>
                <a:effectLst/>
                <a:latin typeface="+mn-lt"/>
                <a:ea typeface="+mn-ea"/>
                <a:cs typeface="+mn-cs"/>
              </a:rPr>
              <a:t> o</a:t>
            </a:r>
            <a:r>
              <a:rPr lang="en-CA" sz="1400" b="1" kern="1200" dirty="0">
                <a:solidFill>
                  <a:schemeClr val="tx1"/>
                </a:solidFill>
                <a:effectLst/>
                <a:latin typeface="+mn-lt"/>
                <a:ea typeface="+mn-ea"/>
                <a:cs typeface="+mn-cs"/>
              </a:rPr>
              <a:t>utside Signs may include:</a:t>
            </a:r>
            <a:endParaRPr lang="en-CA" sz="1400" kern="1200" dirty="0">
              <a:solidFill>
                <a:schemeClr val="tx1"/>
              </a:solidFill>
              <a:effectLst/>
              <a:latin typeface="+mn-lt"/>
              <a:ea typeface="+mn-ea"/>
              <a:cs typeface="+mn-cs"/>
            </a:endParaRPr>
          </a:p>
          <a:p>
            <a:pPr lvl="1"/>
            <a:r>
              <a:rPr lang="en-CA" sz="1400" kern="1200" dirty="0">
                <a:solidFill>
                  <a:schemeClr val="tx1"/>
                </a:solidFill>
                <a:effectLst/>
                <a:latin typeface="+mn-lt"/>
                <a:ea typeface="+mn-ea"/>
                <a:cs typeface="+mn-cs"/>
              </a:rPr>
              <a:t>Home in poor repair/structural safety issues</a:t>
            </a:r>
          </a:p>
          <a:p>
            <a:pPr lvl="1"/>
            <a:r>
              <a:rPr lang="en-CA" sz="1400" kern="1200" dirty="0">
                <a:solidFill>
                  <a:schemeClr val="tx1"/>
                </a:solidFill>
                <a:effectLst/>
                <a:latin typeface="+mn-lt"/>
                <a:ea typeface="+mn-ea"/>
                <a:cs typeface="+mn-cs"/>
              </a:rPr>
              <a:t>Unkempt or cluttered lawn</a:t>
            </a:r>
          </a:p>
          <a:p>
            <a:pPr lvl="1"/>
            <a:r>
              <a:rPr lang="en-CA" sz="1400" kern="1200" dirty="0">
                <a:solidFill>
                  <a:schemeClr val="tx1"/>
                </a:solidFill>
                <a:effectLst/>
                <a:latin typeface="+mn-lt"/>
                <a:ea typeface="+mn-ea"/>
                <a:cs typeface="+mn-cs"/>
              </a:rPr>
              <a:t>Newspapers piling up, mail piling up</a:t>
            </a:r>
          </a:p>
          <a:p>
            <a:pPr lvl="1"/>
            <a:r>
              <a:rPr lang="en-CA" sz="1400" kern="1200" dirty="0">
                <a:solidFill>
                  <a:schemeClr val="tx1"/>
                </a:solidFill>
                <a:effectLst/>
                <a:latin typeface="+mn-lt"/>
                <a:ea typeface="+mn-ea"/>
                <a:cs typeface="+mn-cs"/>
              </a:rPr>
              <a:t>Curtains always closed</a:t>
            </a:r>
          </a:p>
          <a:p>
            <a:r>
              <a:rPr lang="en-CA" sz="1400" kern="1200" dirty="0">
                <a:solidFill>
                  <a:schemeClr val="tx1"/>
                </a:solidFill>
                <a:effectLst/>
                <a:latin typeface="+mn-lt"/>
                <a:ea typeface="+mn-ea"/>
                <a:cs typeface="+mn-cs"/>
              </a:rPr>
              <a:t> </a:t>
            </a:r>
          </a:p>
          <a:p>
            <a:r>
              <a:rPr lang="en-CA" sz="1400" b="1" kern="1200" dirty="0">
                <a:solidFill>
                  <a:schemeClr val="tx1"/>
                </a:solidFill>
                <a:effectLst/>
                <a:latin typeface="+mn-lt"/>
                <a:ea typeface="+mn-ea"/>
                <a:cs typeface="+mn-cs"/>
              </a:rPr>
              <a:t>Inside: </a:t>
            </a:r>
            <a:endParaRPr lang="en-CA" sz="1400" kern="1200" dirty="0">
              <a:solidFill>
                <a:schemeClr val="tx1"/>
              </a:solidFill>
              <a:effectLst/>
              <a:latin typeface="+mn-lt"/>
              <a:ea typeface="+mn-ea"/>
              <a:cs typeface="+mn-cs"/>
            </a:endParaRPr>
          </a:p>
          <a:p>
            <a:pPr lvl="1"/>
            <a:r>
              <a:rPr lang="en-CA" sz="1400" kern="1200" dirty="0">
                <a:solidFill>
                  <a:schemeClr val="tx1"/>
                </a:solidFill>
                <a:effectLst/>
                <a:latin typeface="+mn-lt"/>
                <a:ea typeface="+mn-ea"/>
                <a:cs typeface="+mn-cs"/>
              </a:rPr>
              <a:t>Fire hazards/overloaded outlets, careless smoking, stove left on, electrical shorts</a:t>
            </a:r>
          </a:p>
          <a:p>
            <a:pPr lvl="1"/>
            <a:r>
              <a:rPr lang="en-CA" sz="1400" kern="1200" dirty="0">
                <a:solidFill>
                  <a:schemeClr val="tx1"/>
                </a:solidFill>
                <a:effectLst/>
                <a:latin typeface="+mn-lt"/>
                <a:ea typeface="+mn-ea"/>
                <a:cs typeface="+mn-cs"/>
              </a:rPr>
              <a:t>Excessive garbage or clutter</a:t>
            </a:r>
          </a:p>
          <a:p>
            <a:pPr lvl="1"/>
            <a:r>
              <a:rPr lang="en-CA" sz="1400" kern="1200" dirty="0">
                <a:solidFill>
                  <a:schemeClr val="tx1"/>
                </a:solidFill>
                <a:effectLst/>
                <a:latin typeface="+mn-lt"/>
                <a:ea typeface="+mn-ea"/>
                <a:cs typeface="+mn-cs"/>
              </a:rPr>
              <a:t>Strong odors</a:t>
            </a:r>
          </a:p>
          <a:p>
            <a:pPr lvl="1"/>
            <a:r>
              <a:rPr lang="en-CA" sz="1400" kern="1200" dirty="0">
                <a:solidFill>
                  <a:schemeClr val="tx1"/>
                </a:solidFill>
                <a:effectLst/>
                <a:latin typeface="+mn-lt"/>
                <a:ea typeface="+mn-ea"/>
                <a:cs typeface="+mn-cs"/>
              </a:rPr>
              <a:t>Pets appear neglected</a:t>
            </a:r>
          </a:p>
          <a:p>
            <a:r>
              <a:rPr lang="en-CA" sz="1400" kern="1200" dirty="0">
                <a:solidFill>
                  <a:schemeClr val="tx1"/>
                </a:solidFill>
                <a:effectLst/>
                <a:latin typeface="+mn-lt"/>
                <a:ea typeface="+mn-ea"/>
                <a:cs typeface="+mn-cs"/>
              </a:rPr>
              <a:t> </a:t>
            </a:r>
          </a:p>
          <a:p>
            <a:r>
              <a:rPr lang="en-CA" sz="1400" b="1" kern="1200" dirty="0">
                <a:solidFill>
                  <a:schemeClr val="tx1"/>
                </a:solidFill>
                <a:effectLst/>
                <a:latin typeface="+mn-lt"/>
                <a:ea typeface="+mn-ea"/>
                <a:cs typeface="+mn-cs"/>
              </a:rPr>
              <a:t>Elder Abuse: </a:t>
            </a:r>
            <a:endParaRPr lang="en-CA" sz="1400" kern="1200" dirty="0">
              <a:solidFill>
                <a:schemeClr val="tx1"/>
              </a:solidFill>
              <a:effectLst/>
              <a:latin typeface="+mn-lt"/>
              <a:ea typeface="+mn-ea"/>
              <a:cs typeface="+mn-cs"/>
            </a:endParaRPr>
          </a:p>
          <a:p>
            <a:r>
              <a:rPr lang="en-CA" sz="1400" kern="1200" dirty="0">
                <a:solidFill>
                  <a:schemeClr val="tx1"/>
                </a:solidFill>
                <a:effectLst/>
                <a:latin typeface="+mn-lt"/>
                <a:ea typeface="+mn-ea"/>
                <a:cs typeface="+mn-cs"/>
              </a:rPr>
              <a:t>Signs include:</a:t>
            </a:r>
          </a:p>
          <a:p>
            <a:pPr lvl="1"/>
            <a:r>
              <a:rPr lang="en-CA" sz="1400" kern="1200" dirty="0">
                <a:solidFill>
                  <a:schemeClr val="tx1"/>
                </a:solidFill>
                <a:effectLst/>
                <a:latin typeface="+mn-lt"/>
                <a:ea typeface="+mn-ea"/>
                <a:cs typeface="+mn-cs"/>
              </a:rPr>
              <a:t>Unexplained injuries, broken bones, sores or rashes</a:t>
            </a:r>
          </a:p>
          <a:p>
            <a:pPr lvl="1"/>
            <a:r>
              <a:rPr lang="en-CA" sz="1400" kern="1200" dirty="0">
                <a:solidFill>
                  <a:schemeClr val="tx1"/>
                </a:solidFill>
                <a:effectLst/>
                <a:latin typeface="+mn-lt"/>
                <a:ea typeface="+mn-ea"/>
                <a:cs typeface="+mn-cs"/>
              </a:rPr>
              <a:t>Changes in personal care/daily routine</a:t>
            </a:r>
          </a:p>
          <a:p>
            <a:pPr lvl="1"/>
            <a:r>
              <a:rPr lang="en-CA" sz="1400" kern="1200" dirty="0">
                <a:solidFill>
                  <a:schemeClr val="tx1"/>
                </a:solidFill>
                <a:effectLst/>
                <a:latin typeface="+mn-lt"/>
                <a:ea typeface="+mn-ea"/>
                <a:cs typeface="+mn-cs"/>
              </a:rPr>
              <a:t>Anxious, depressed or withdrawn</a:t>
            </a:r>
          </a:p>
          <a:p>
            <a:pPr lvl="1"/>
            <a:r>
              <a:rPr lang="en-CA" sz="1400" kern="1200" dirty="0">
                <a:solidFill>
                  <a:schemeClr val="tx1"/>
                </a:solidFill>
                <a:effectLst/>
                <a:latin typeface="+mn-lt"/>
                <a:ea typeface="+mn-ea"/>
                <a:cs typeface="+mn-cs"/>
              </a:rPr>
              <a:t>Expressed fear such as avoiding eye contact with a caregiver</a:t>
            </a:r>
          </a:p>
          <a:p>
            <a:pPr lvl="1"/>
            <a:r>
              <a:rPr lang="en-CA" sz="1400" kern="1200" dirty="0">
                <a:solidFill>
                  <a:schemeClr val="tx1"/>
                </a:solidFill>
                <a:effectLst/>
                <a:latin typeface="+mn-lt"/>
                <a:ea typeface="+mn-ea"/>
                <a:cs typeface="+mn-cs"/>
              </a:rPr>
              <a:t>Malnutrition, confusion or sedation</a:t>
            </a:r>
          </a:p>
          <a:p>
            <a:pPr lvl="1"/>
            <a:r>
              <a:rPr lang="en-CA" sz="1400" kern="1200" dirty="0">
                <a:solidFill>
                  <a:schemeClr val="tx1"/>
                </a:solidFill>
                <a:effectLst/>
                <a:latin typeface="+mn-lt"/>
                <a:ea typeface="+mn-ea"/>
                <a:cs typeface="+mn-cs"/>
              </a:rPr>
              <a:t>Funds not consistent with income</a:t>
            </a:r>
          </a:p>
          <a:p>
            <a:pPr lvl="1"/>
            <a:r>
              <a:rPr lang="en-CA" sz="1400" kern="1200" dirty="0">
                <a:solidFill>
                  <a:schemeClr val="tx1"/>
                </a:solidFill>
                <a:effectLst/>
                <a:latin typeface="+mn-lt"/>
                <a:ea typeface="+mn-ea"/>
                <a:cs typeface="+mn-cs"/>
              </a:rPr>
              <a:t>Can’t afford items they once were able to</a:t>
            </a:r>
          </a:p>
          <a:p>
            <a:pPr lvl="1"/>
            <a:endParaRPr lang="en-CA" sz="1400" kern="1200" dirty="0">
              <a:solidFill>
                <a:schemeClr val="tx1"/>
              </a:solidFill>
              <a:effectLst/>
              <a:latin typeface="+mn-lt"/>
              <a:ea typeface="+mn-ea"/>
              <a:cs typeface="+mn-cs"/>
            </a:endParaRPr>
          </a:p>
          <a:p>
            <a:r>
              <a:rPr lang="en-CA" sz="1400" b="1" kern="1200" dirty="0">
                <a:solidFill>
                  <a:schemeClr val="tx1"/>
                </a:solidFill>
                <a:effectLst/>
                <a:latin typeface="+mn-lt"/>
                <a:ea typeface="+mn-ea"/>
                <a:cs typeface="+mn-cs"/>
              </a:rPr>
              <a:t>Try not to jump to conclusions, simply observe and report your concerns to the help line</a:t>
            </a:r>
          </a:p>
          <a:p>
            <a:r>
              <a:rPr lang="en-CA" sz="1400" kern="1200" dirty="0">
                <a:solidFill>
                  <a:schemeClr val="tx1"/>
                </a:solidFill>
                <a:effectLst/>
                <a:latin typeface="+mn-lt"/>
                <a:ea typeface="+mn-ea"/>
                <a:cs typeface="+mn-cs"/>
              </a:rPr>
              <a:t>  </a:t>
            </a:r>
          </a:p>
          <a:p>
            <a:endParaRPr lang="en-CA"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13</a:t>
            </a:fld>
            <a:endParaRPr lang="en-CA" dirty="0"/>
          </a:p>
        </p:txBody>
      </p:sp>
    </p:spTree>
    <p:extLst>
      <p:ext uri="{BB962C8B-B14F-4D97-AF65-F5344CB8AC3E}">
        <p14:creationId xmlns:p14="http://schemas.microsoft.com/office/powerpoint/2010/main" val="123430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pPr marL="171450" indent="-171450">
              <a:buFont typeface="Arial" panose="020B0604020202020204" pitchFamily="34" charset="0"/>
              <a:buChar char="•"/>
            </a:pPr>
            <a:r>
              <a:rPr lang="en-CA" dirty="0"/>
              <a:t>Being conscious of seniors leads to being aware of  their usual presentation/behaviour so changes are then noticed</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Someone who comes in a lot may have no where else to go</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Creating a friendly, inclusive environment for all is positive for all, good customer relations</a:t>
            </a:r>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14</a:t>
            </a:fld>
            <a:endParaRPr lang="en-CA" dirty="0"/>
          </a:p>
        </p:txBody>
      </p:sp>
    </p:spTree>
    <p:extLst>
      <p:ext uri="{BB962C8B-B14F-4D97-AF65-F5344CB8AC3E}">
        <p14:creationId xmlns:p14="http://schemas.microsoft.com/office/powerpoint/2010/main" val="410480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i="1" dirty="0"/>
              <a:t>- Focus on patterns of behaviour rather than isolated incidents. BUT if you see something that you aren’t sure about, just call!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i="1" baseline="0" dirty="0"/>
              <a:t>Crisis Line: </a:t>
            </a:r>
            <a:endParaRPr lang="en-CA" sz="1400" b="1" i="1" dirty="0"/>
          </a:p>
          <a:p>
            <a:r>
              <a:rPr lang="en-CA" sz="1400" dirty="0"/>
              <a:t>You will be asked to provide the information that you know about a situation, but it is not essential that you have all details to call. </a:t>
            </a:r>
          </a:p>
          <a:p>
            <a:r>
              <a:rPr lang="en-CA" sz="1400" dirty="0"/>
              <a:t>You will be asked about the general health safety and appearance of the senior to determine if emergency services are needed. </a:t>
            </a:r>
          </a:p>
          <a:p>
            <a:r>
              <a:rPr lang="en-CA" sz="1400" dirty="0"/>
              <a:t>Provide identification information as you can: </a:t>
            </a:r>
          </a:p>
          <a:p>
            <a:pPr marL="0" indent="0">
              <a:buFont typeface="Arial" panose="020B0604020202020204" pitchFamily="34" charset="0"/>
              <a:buNone/>
            </a:pPr>
            <a:r>
              <a:rPr lang="en-CA" sz="1400" dirty="0"/>
              <a:t> - Senior’s name, address (or directions to the home), phone number if known, approx. age, </a:t>
            </a:r>
          </a:p>
          <a:p>
            <a:pPr marL="0" indent="0">
              <a:buFont typeface="Arial" panose="020B0604020202020204" pitchFamily="34" charset="0"/>
              <a:buNone/>
            </a:pPr>
            <a:r>
              <a:rPr lang="en-CA" sz="1400" dirty="0"/>
              <a:t>- Details on why you are concerned </a:t>
            </a:r>
          </a:p>
          <a:p>
            <a:r>
              <a:rPr lang="en-CA" sz="1400" dirty="0"/>
              <a:t>- You can always remain anonymous. </a:t>
            </a:r>
          </a:p>
          <a:p>
            <a:r>
              <a:rPr lang="en-CA" sz="1400" dirty="0"/>
              <a:t> </a:t>
            </a:r>
          </a:p>
          <a:p>
            <a:r>
              <a:rPr lang="en-CA" sz="1400" dirty="0"/>
              <a:t>The information you provide to VICL will be used to determine the situation – and direct the senior to appropriate resources and supports. If urgent – emergency, police or other will be called</a:t>
            </a:r>
          </a:p>
          <a:p>
            <a:r>
              <a:rPr lang="en-CA" sz="1400" dirty="0"/>
              <a:t> </a:t>
            </a:r>
          </a:p>
          <a:p>
            <a:r>
              <a:rPr lang="en-CA" sz="1400" dirty="0"/>
              <a:t>Follow-up is made depending on the expressed urgency of the situation. </a:t>
            </a:r>
          </a:p>
          <a:p>
            <a:r>
              <a:rPr lang="en-CA" sz="1400" dirty="0"/>
              <a:t>The response may include a follow-up phone call, home visit, referral to appropriate services. </a:t>
            </a:r>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15</a:t>
            </a:fld>
            <a:endParaRPr lang="en-CA" dirty="0"/>
          </a:p>
        </p:txBody>
      </p:sp>
    </p:spTree>
    <p:extLst>
      <p:ext uri="{BB962C8B-B14F-4D97-AF65-F5344CB8AC3E}">
        <p14:creationId xmlns:p14="http://schemas.microsoft.com/office/powerpoint/2010/main" val="221569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CA" sz="1400" b="1" dirty="0"/>
              <a:t>Confidentiality for the Champion - Very important to the program:</a:t>
            </a:r>
          </a:p>
          <a:p>
            <a:pPr marL="171450" lvl="0" indent="-171450">
              <a:buFont typeface="Arial" panose="020B0604020202020204" pitchFamily="34" charset="0"/>
              <a:buChar char="•"/>
            </a:pPr>
            <a:r>
              <a:rPr lang="en-CA" sz="1400" dirty="0"/>
              <a:t>If you call the VI Crisis Line, your name will not be shared with the senior you are calling about even is he/she asks who called on their behalf</a:t>
            </a:r>
          </a:p>
          <a:p>
            <a:pPr marL="171450" lvl="0" indent="-171450">
              <a:buFont typeface="Arial" panose="020B0604020202020204" pitchFamily="34" charset="0"/>
              <a:buChar char="•"/>
            </a:pPr>
            <a:r>
              <a:rPr lang="en-CA" sz="1400" dirty="0"/>
              <a:t>Champions can always can remain anonymous if you chose  </a:t>
            </a:r>
          </a:p>
          <a:p>
            <a:pPr marL="171450" lvl="0" indent="-171450">
              <a:buFont typeface="Arial" panose="020B0604020202020204" pitchFamily="34" charset="0"/>
              <a:buChar char="•"/>
            </a:pPr>
            <a:r>
              <a:rPr lang="en-CA" sz="1400" dirty="0"/>
              <a:t>All information regarding the referral services for the senior is completely confidential </a:t>
            </a:r>
          </a:p>
          <a:p>
            <a:pPr marL="171450" lvl="0" indent="-171450">
              <a:buFont typeface="Arial" panose="020B0604020202020204" pitchFamily="34" charset="0"/>
              <a:buChar char="•"/>
            </a:pPr>
            <a:endParaRPr lang="en-CA" sz="1400" dirty="0"/>
          </a:p>
          <a:p>
            <a:pPr lvl="0"/>
            <a:r>
              <a:rPr lang="en-CA" sz="1400" b="1" dirty="0"/>
              <a:t>Good Samaritan Act: </a:t>
            </a:r>
            <a:r>
              <a:rPr lang="en-CA" sz="1400" dirty="0"/>
              <a:t>The Champion who acts in good faith will not be held legally responsible for being concerned enough to make a referral. </a:t>
            </a:r>
          </a:p>
          <a:p>
            <a:pPr lvl="0"/>
            <a:endParaRPr lang="en-CA" sz="1400" dirty="0"/>
          </a:p>
          <a:p>
            <a:pPr lvl="0"/>
            <a:r>
              <a:rPr lang="en-CA" sz="1400" dirty="0"/>
              <a:t>VICL complies with all privacy legislation including PIPA (Personal Information Protection Act) and the Health Information Act  In compliance</a:t>
            </a:r>
          </a:p>
          <a:p>
            <a:pPr marL="171450" lvl="0" indent="-171450">
              <a:buFont typeface="Arial" panose="020B0604020202020204" pitchFamily="34" charset="0"/>
              <a:buChar char="•"/>
            </a:pPr>
            <a:endParaRPr lang="en-CA" sz="1400" dirty="0"/>
          </a:p>
          <a:p>
            <a:r>
              <a:rPr lang="en-CA" sz="1400" b="1" dirty="0"/>
              <a:t>Ethical considerations: </a:t>
            </a:r>
            <a:endParaRPr lang="en-CA" sz="1400" dirty="0"/>
          </a:p>
          <a:p>
            <a:pPr marL="171450" indent="-171450">
              <a:buFont typeface="Arial" panose="020B0604020202020204" pitchFamily="34" charset="0"/>
              <a:buChar char="•"/>
            </a:pPr>
            <a:r>
              <a:rPr lang="en-CA" sz="1400" dirty="0"/>
              <a:t>We respect each individual’s right to choose a particular lifestyle</a:t>
            </a:r>
          </a:p>
          <a:p>
            <a:pPr marL="171450" lvl="0" indent="-171450">
              <a:buFont typeface="Arial" panose="020B0604020202020204" pitchFamily="34" charset="0"/>
              <a:buChar char="•"/>
            </a:pPr>
            <a:r>
              <a:rPr lang="en-CA" sz="1400" dirty="0"/>
              <a:t>Ultimately, seniors would be informed of alternatives and options that will preserve their independence and enhance quality of life, but would not violate the senior’s right to privacy, or the right to NOT seek help or assistance (this would apply if/when they are able to contact and assess the senior. However, if there is big safety concern –they would refer to Mental Health Crisis Team or Police without the person’s consent. Also if the person seemed cognitively impaired  and unable to make decisions- this is acceptable under law related to vulnerable persons. They would consult with the MH/Crisis response team who would then make the decision to pursue or not).</a:t>
            </a:r>
          </a:p>
          <a:p>
            <a:pPr marL="171450" lvl="0" indent="-171450">
              <a:buFont typeface="Arial" panose="020B0604020202020204" pitchFamily="34" charset="0"/>
              <a:buChar char="•"/>
            </a:pPr>
            <a:r>
              <a:rPr lang="en-CA" sz="1400" dirty="0"/>
              <a:t> Before any services are initiated on behalf of a senior, consent must be obtained in accordance with all applicable provincial legislation. They will have the person themselves to make an appointment with the suggested agency unless they seemed unable to do in which case, with person’s consent, they would make the call. In the first case they might call the person back to see if they followed through, with the person’s permission.</a:t>
            </a:r>
          </a:p>
          <a:p>
            <a:pPr lvl="0"/>
            <a:endParaRPr lang="en-CA" sz="1400" b="1" dirty="0"/>
          </a:p>
          <a:p>
            <a:r>
              <a:rPr lang="en-CA" sz="1400" dirty="0"/>
              <a:t> </a:t>
            </a:r>
          </a:p>
          <a:p>
            <a:endParaRPr lang="en-CA" sz="1400" dirty="0"/>
          </a:p>
          <a:p>
            <a:endParaRPr lang="en-CA" sz="1400" dirty="0"/>
          </a:p>
        </p:txBody>
      </p:sp>
      <p:sp>
        <p:nvSpPr>
          <p:cNvPr id="4" name="Slide Number Placeholder 3"/>
          <p:cNvSpPr>
            <a:spLocks noGrp="1"/>
          </p:cNvSpPr>
          <p:nvPr>
            <p:ph type="sldNum" sz="quarter" idx="10"/>
          </p:nvPr>
        </p:nvSpPr>
        <p:spPr/>
        <p:txBody>
          <a:bodyPr/>
          <a:lstStyle/>
          <a:p>
            <a:fld id="{DF0A433C-2CBC-475E-A3EB-1C85FA9CBAB7}" type="slidenum">
              <a:rPr lang="en-CA" smtClean="0"/>
              <a:t>16</a:t>
            </a:fld>
            <a:endParaRPr lang="en-CA" dirty="0"/>
          </a:p>
        </p:txBody>
      </p:sp>
    </p:spTree>
    <p:extLst>
      <p:ext uri="{BB962C8B-B14F-4D97-AF65-F5344CB8AC3E}">
        <p14:creationId xmlns:p14="http://schemas.microsoft.com/office/powerpoint/2010/main" val="531207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endParaRPr lang="en-CA" dirty="0"/>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17</a:t>
            </a:fld>
            <a:endParaRPr lang="en-CA" dirty="0"/>
          </a:p>
        </p:txBody>
      </p:sp>
    </p:spTree>
    <p:extLst>
      <p:ext uri="{BB962C8B-B14F-4D97-AF65-F5344CB8AC3E}">
        <p14:creationId xmlns:p14="http://schemas.microsoft.com/office/powerpoint/2010/main" val="1548709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endParaRPr lang="en-CA" dirty="0"/>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18</a:t>
            </a:fld>
            <a:endParaRPr lang="en-CA" dirty="0"/>
          </a:p>
        </p:txBody>
      </p:sp>
    </p:spTree>
    <p:extLst>
      <p:ext uri="{BB962C8B-B14F-4D97-AF65-F5344CB8AC3E}">
        <p14:creationId xmlns:p14="http://schemas.microsoft.com/office/powerpoint/2010/main" val="2773811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r>
              <a:rPr lang="en-CA" dirty="0"/>
              <a:t>Pass</a:t>
            </a:r>
            <a:r>
              <a:rPr lang="en-CA" baseline="0" dirty="0"/>
              <a:t> out the evaluations, certificates, business cards, SI brochures, Crisis Line cards.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Please help us to spread the word about the workshop! </a:t>
            </a:r>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19</a:t>
            </a:fld>
            <a:endParaRPr lang="en-CA" dirty="0"/>
          </a:p>
        </p:txBody>
      </p:sp>
    </p:spTree>
    <p:extLst>
      <p:ext uri="{BB962C8B-B14F-4D97-AF65-F5344CB8AC3E}">
        <p14:creationId xmlns:p14="http://schemas.microsoft.com/office/powerpoint/2010/main" val="305307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Please introduce</a:t>
            </a:r>
            <a:r>
              <a:rPr lang="en-CA" baseline="0" dirty="0"/>
              <a:t> yourself and share one reason you are here today. </a:t>
            </a:r>
          </a:p>
          <a:p>
            <a:endParaRPr lang="en-CA" baseline="0" dirty="0"/>
          </a:p>
        </p:txBody>
      </p:sp>
      <p:sp>
        <p:nvSpPr>
          <p:cNvPr id="4" name="Slide Number Placeholder 3"/>
          <p:cNvSpPr>
            <a:spLocks noGrp="1"/>
          </p:cNvSpPr>
          <p:nvPr>
            <p:ph type="sldNum" sz="quarter" idx="10"/>
          </p:nvPr>
        </p:nvSpPr>
        <p:spPr/>
        <p:txBody>
          <a:bodyPr/>
          <a:lstStyle/>
          <a:p>
            <a:fld id="{DF0A433C-2CBC-475E-A3EB-1C85FA9CBAB7}" type="slidenum">
              <a:rPr lang="en-CA" smtClean="0"/>
              <a:t>2</a:t>
            </a:fld>
            <a:endParaRPr lang="en-CA" dirty="0"/>
          </a:p>
        </p:txBody>
      </p:sp>
    </p:spTree>
    <p:extLst>
      <p:ext uri="{BB962C8B-B14F-4D97-AF65-F5344CB8AC3E}">
        <p14:creationId xmlns:p14="http://schemas.microsoft.com/office/powerpoint/2010/main" val="428805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CA" dirty="0"/>
          </a:p>
          <a:p>
            <a:pPr>
              <a:buFont typeface="Arial" panose="020B0604020202020204" pitchFamily="34" charset="0"/>
              <a:buChar char="•"/>
            </a:pPr>
            <a:r>
              <a:rPr lang="en-CA" dirty="0"/>
              <a:t>Top 10 Q&amp;A ‘test of your knowledge’,  and wrap up </a:t>
            </a:r>
          </a:p>
          <a:p>
            <a:pPr>
              <a:buFont typeface="Arial" panose="020B0604020202020204" pitchFamily="34" charset="0"/>
              <a:buChar char="•"/>
            </a:pPr>
            <a:r>
              <a:rPr lang="en-CA" dirty="0"/>
              <a:t> Become a certified Better Together Champion </a:t>
            </a:r>
            <a:r>
              <a:rPr lang="en-CA" dirty="0">
                <a:sym typeface="Wingdings" panose="05000000000000000000" pitchFamily="2" charset="2"/>
              </a:rPr>
              <a:t></a:t>
            </a:r>
          </a:p>
          <a:p>
            <a:pPr>
              <a:buFont typeface="Arial" panose="020B0604020202020204" pitchFamily="34" charset="0"/>
              <a:buChar char="•"/>
            </a:pPr>
            <a:r>
              <a:rPr lang="en-CA" dirty="0">
                <a:sym typeface="Wingdings" panose="05000000000000000000" pitchFamily="2" charset="2"/>
              </a:rPr>
              <a:t> 1.5 Hours </a:t>
            </a:r>
          </a:p>
          <a:p>
            <a:pPr>
              <a:buFont typeface="Arial" panose="020B0604020202020204" pitchFamily="34" charset="0"/>
              <a:buChar char="•"/>
            </a:pPr>
            <a:r>
              <a:rPr lang="en-CA" dirty="0">
                <a:sym typeface="Wingdings" panose="05000000000000000000" pitchFamily="2" charset="2"/>
              </a:rPr>
              <a:t> Lots of opportunity for discussion and please ask questions throughout as well. </a:t>
            </a:r>
            <a:endParaRPr lang="en-CA" dirty="0"/>
          </a:p>
          <a:p>
            <a:endParaRPr lang="en-CA" sz="1100" dirty="0"/>
          </a:p>
          <a:p>
            <a:endParaRPr lang="en-CA" dirty="0"/>
          </a:p>
        </p:txBody>
      </p:sp>
      <p:sp>
        <p:nvSpPr>
          <p:cNvPr id="4" name="Slide Number Placeholder 3"/>
          <p:cNvSpPr>
            <a:spLocks noGrp="1"/>
          </p:cNvSpPr>
          <p:nvPr>
            <p:ph type="sldNum" sz="quarter" idx="10"/>
          </p:nvPr>
        </p:nvSpPr>
        <p:spPr/>
        <p:txBody>
          <a:bodyPr/>
          <a:lstStyle/>
          <a:p>
            <a:fld id="{CDBBA098-2925-490A-9D3C-5F7A89A7A16D}" type="slidenum">
              <a:rPr lang="en-CA" smtClean="0"/>
              <a:t>3</a:t>
            </a:fld>
            <a:endParaRPr lang="en-CA" dirty="0"/>
          </a:p>
        </p:txBody>
      </p:sp>
    </p:spTree>
    <p:extLst>
      <p:ext uri="{BB962C8B-B14F-4D97-AF65-F5344CB8AC3E}">
        <p14:creationId xmlns:p14="http://schemas.microsoft.com/office/powerpoint/2010/main" val="277022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Verdana" panose="020B0604030504040204" pitchFamily="34" charset="0"/>
                <a:ea typeface="Verdana" panose="020B0604030504040204" pitchFamily="34" charset="0"/>
                <a:cs typeface="Verdana" panose="020B0604030504040204" pitchFamily="34" charset="0"/>
              </a:rPr>
              <a:t>One of nine similar projects across Canada; template will be used for future programs </a:t>
            </a:r>
          </a:p>
          <a:p>
            <a:pPr marL="171450" indent="-171450">
              <a:buFont typeface="Arial" panose="020B0604020202020204" pitchFamily="34" charset="0"/>
              <a:buChar char="•"/>
            </a:pPr>
            <a:r>
              <a:rPr lang="en-CA" dirty="0"/>
              <a:t>New Horizons for Seniors Program are</a:t>
            </a:r>
            <a:r>
              <a:rPr lang="en-CA" baseline="0" dirty="0"/>
              <a:t> programs that </a:t>
            </a:r>
            <a:r>
              <a:rPr lang="en-CA" dirty="0"/>
              <a:t>enable seniors to share their knowledge, skills and experiences with others, and help communities increase their capacity to address local issues</a:t>
            </a:r>
          </a:p>
          <a:p>
            <a:pPr marL="171450" indent="-171450">
              <a:buFont typeface="Arial" panose="020B0604020202020204" pitchFamily="34" charset="0"/>
              <a:buChar char="•"/>
            </a:pPr>
            <a:r>
              <a:rPr lang="en-CA" dirty="0"/>
              <a:t>Project began in May 2016; We are moving in to year 2 of 3 years – Sustainability is key to success – our partners AND working w/ other organizations</a:t>
            </a:r>
          </a:p>
          <a:p>
            <a:pPr marL="171450" indent="-171450">
              <a:buFont typeface="Arial" panose="020B0604020202020204" pitchFamily="34" charset="0"/>
              <a:buChar char="•"/>
            </a:pPr>
            <a:r>
              <a:rPr lang="en-CA" sz="1200" dirty="0">
                <a:latin typeface="Verdana" panose="020B0604030504040204" pitchFamily="34" charset="0"/>
                <a:ea typeface="Verdana" panose="020B0604030504040204" pitchFamily="34" charset="0"/>
                <a:cs typeface="Verdana" panose="020B0604030504040204" pitchFamily="34" charset="0"/>
              </a:rPr>
              <a:t>A framework to tackle deeply entrenched and complex social problems;</a:t>
            </a:r>
          </a:p>
          <a:p>
            <a:pPr marL="171450" indent="-171450">
              <a:buFont typeface="Arial" panose="020B0604020202020204" pitchFamily="34" charset="0"/>
              <a:buChar char="•"/>
            </a:pPr>
            <a:r>
              <a:rPr lang="en-CA" sz="1200" dirty="0">
                <a:latin typeface="Verdana" panose="020B0604030504040204" pitchFamily="34" charset="0"/>
                <a:ea typeface="Verdana" panose="020B0604030504040204" pitchFamily="34" charset="0"/>
                <a:cs typeface="Verdana" panose="020B0604030504040204" pitchFamily="34" charset="0"/>
              </a:rPr>
              <a:t>An innovative, structured approach to making collaboration work across government, business, philanthropy, non-profit organisations and citizens;</a:t>
            </a:r>
          </a:p>
          <a:p>
            <a:pPr marL="171450" indent="-171450">
              <a:buFont typeface="Arial" panose="020B0604020202020204" pitchFamily="34" charset="0"/>
              <a:buChar char="•"/>
            </a:pPr>
            <a:r>
              <a:rPr lang="en-CA" sz="1200" dirty="0">
                <a:latin typeface="Verdana" panose="020B0604030504040204" pitchFamily="34" charset="0"/>
                <a:ea typeface="Verdana" panose="020B0604030504040204" pitchFamily="34" charset="0"/>
                <a:cs typeface="Verdana" panose="020B0604030504040204" pitchFamily="34" charset="0"/>
              </a:rPr>
              <a:t>Aims to achieve significant and lasting social change. </a:t>
            </a:r>
          </a:p>
          <a:p>
            <a:pPr marL="171450"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10"/>
          </p:nvPr>
        </p:nvSpPr>
        <p:spPr/>
        <p:txBody>
          <a:bodyPr/>
          <a:lstStyle/>
          <a:p>
            <a:fld id="{CDBBA098-2925-490A-9D3C-5F7A89A7A16D}" type="slidenum">
              <a:rPr lang="en-CA" smtClean="0"/>
              <a:t>4</a:t>
            </a:fld>
            <a:endParaRPr lang="en-CA" dirty="0"/>
          </a:p>
        </p:txBody>
      </p:sp>
    </p:spTree>
    <p:extLst>
      <p:ext uri="{BB962C8B-B14F-4D97-AF65-F5344CB8AC3E}">
        <p14:creationId xmlns:p14="http://schemas.microsoft.com/office/powerpoint/2010/main" val="425863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So Why is this program important for Nanaimo??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Nanaimo comprises a </a:t>
            </a:r>
            <a:r>
              <a:rPr lang="en-US" sz="1200" b="1" kern="1200" dirty="0">
                <a:solidFill>
                  <a:schemeClr val="tx1"/>
                </a:solidFill>
                <a:effectLst/>
                <a:latin typeface="+mn-lt"/>
                <a:ea typeface="+mn-ea"/>
                <a:cs typeface="+mn-cs"/>
              </a:rPr>
              <a:t>high proportion of adults 55 years </a:t>
            </a:r>
            <a:r>
              <a:rPr lang="en-US" sz="1200" kern="1200" dirty="0">
                <a:solidFill>
                  <a:schemeClr val="tx1"/>
                </a:solidFill>
                <a:effectLst/>
                <a:latin typeface="+mn-lt"/>
                <a:ea typeface="+mn-ea"/>
                <a:cs typeface="+mn-cs"/>
              </a:rPr>
              <a:t>and over </a:t>
            </a:r>
            <a:r>
              <a:rPr lang="en-US" sz="1200" b="1" kern="1200" dirty="0">
                <a:solidFill>
                  <a:schemeClr val="tx1"/>
                </a:solidFill>
                <a:effectLst/>
                <a:latin typeface="+mn-lt"/>
                <a:ea typeface="+mn-ea"/>
                <a:cs typeface="+mn-cs"/>
              </a:rPr>
              <a:t>(Nanaimo is 37.4% compared to 31% for BC overall).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Nanaimo is growing – with the population increasing by 32.5% between 2004 and 2014 (compared to 11.5% growth for BC overall in the same period).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60% of seniors 65+ (8,302) were living with low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Randomized Telephone Survey - </a:t>
            </a:r>
            <a:r>
              <a:rPr lang="en-CA" sz="1200" kern="1200" dirty="0">
                <a:solidFill>
                  <a:schemeClr val="tx1"/>
                </a:solidFill>
                <a:effectLst/>
                <a:latin typeface="+mn-lt"/>
                <a:ea typeface="+mn-ea"/>
                <a:cs typeface="+mn-cs"/>
              </a:rPr>
              <a:t>Between September 26</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and December 8</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2016, 800 randomly selected Nanaimo residents over the age of 55 were surveyed by telephone.  Data gathered were statistically weighted by age, gender and region. Ability to generalize findings is limited because only land lines were called.  Two distinct age groups of seniors emerged from the data: individuals between the ages of 55 and 59 and those over the age of 70.  </a:t>
            </a:r>
          </a:p>
          <a:p>
            <a:r>
              <a:rPr lang="en-CA" sz="1200" b="1" kern="1200" dirty="0">
                <a:solidFill>
                  <a:schemeClr val="tx1"/>
                </a:solidFill>
                <a:effectLst/>
                <a:latin typeface="+mn-lt"/>
                <a:ea typeface="+mn-ea"/>
                <a:cs typeface="+mn-cs"/>
              </a:rPr>
              <a:t>Results indicated that 38% of survey participants were socially isolated.  </a:t>
            </a:r>
          </a:p>
          <a:p>
            <a:r>
              <a:rPr lang="en-CA" sz="1200" kern="1200" dirty="0">
                <a:solidFill>
                  <a:schemeClr val="tx1"/>
                </a:solidFill>
                <a:effectLst/>
                <a:latin typeface="+mn-lt"/>
                <a:ea typeface="+mn-ea"/>
                <a:cs typeface="+mn-cs"/>
              </a:rPr>
              <a:t>Of this group, 30% did not have someone they could count on to listen when they needed to talk.  </a:t>
            </a:r>
          </a:p>
          <a:p>
            <a:r>
              <a:rPr lang="en-CA" sz="1200" kern="1200" dirty="0">
                <a:solidFill>
                  <a:schemeClr val="tx1"/>
                </a:solidFill>
                <a:effectLst/>
                <a:latin typeface="+mn-lt"/>
                <a:ea typeface="+mn-ea"/>
                <a:cs typeface="+mn-cs"/>
              </a:rPr>
              <a:t>45% did not have someone to give advice in a crisis.  </a:t>
            </a:r>
          </a:p>
          <a:p>
            <a:r>
              <a:rPr lang="en-CA" sz="1200" kern="1200" dirty="0">
                <a:solidFill>
                  <a:schemeClr val="tx1"/>
                </a:solidFill>
                <a:effectLst/>
                <a:latin typeface="+mn-lt"/>
                <a:ea typeface="+mn-ea"/>
                <a:cs typeface="+mn-cs"/>
              </a:rPr>
              <a:t>63% were not participating in activities as often as they would wish.  </a:t>
            </a:r>
          </a:p>
          <a:p>
            <a:r>
              <a:rPr lang="en-CA" sz="1200" kern="1200" dirty="0">
                <a:solidFill>
                  <a:schemeClr val="tx1"/>
                </a:solidFill>
                <a:effectLst/>
                <a:latin typeface="+mn-lt"/>
                <a:ea typeface="+mn-ea"/>
                <a:cs typeface="+mn-cs"/>
              </a:rPr>
              <a:t> </a:t>
            </a:r>
            <a:r>
              <a:rPr lang="en-CA" sz="1200" b="1" dirty="0">
                <a:latin typeface="Verdana" panose="020B0604030504040204" pitchFamily="34" charset="0"/>
                <a:ea typeface="Verdana" panose="020B0604030504040204" pitchFamily="34" charset="0"/>
                <a:cs typeface="Verdana" panose="020B0604030504040204" pitchFamily="34" charset="0"/>
              </a:rPr>
              <a:t>Other barriers: </a:t>
            </a:r>
            <a:r>
              <a:rPr lang="en-CA" sz="1200" dirty="0">
                <a:latin typeface="Verdana" panose="020B0604030504040204" pitchFamily="34" charset="0"/>
                <a:ea typeface="Verdana" panose="020B0604030504040204" pitchFamily="34" charset="0"/>
                <a:cs typeface="Verdana" panose="020B0604030504040204" pitchFamily="34" charset="0"/>
              </a:rPr>
              <a:t>Lack of information, low self-esteem, widowed, caregiving, shrinking social network, feeling of not belonging</a:t>
            </a:r>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5</a:t>
            </a:fld>
            <a:endParaRPr lang="en-CA" dirty="0"/>
          </a:p>
        </p:txBody>
      </p:sp>
    </p:spTree>
    <p:extLst>
      <p:ext uri="{BB962C8B-B14F-4D97-AF65-F5344CB8AC3E}">
        <p14:creationId xmlns:p14="http://schemas.microsoft.com/office/powerpoint/2010/main" val="401091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BTC</a:t>
            </a:r>
            <a:r>
              <a:rPr lang="en-CA" sz="1200" kern="1200" baseline="0" dirty="0">
                <a:solidFill>
                  <a:schemeClr val="tx1"/>
                </a:solidFill>
                <a:effectLst/>
                <a:latin typeface="+mn-lt"/>
                <a:ea typeface="+mn-ea"/>
                <a:cs typeface="+mn-cs"/>
              </a:rPr>
              <a:t> is </a:t>
            </a:r>
            <a:r>
              <a:rPr lang="en-CA" sz="1200" kern="1200" dirty="0">
                <a:solidFill>
                  <a:schemeClr val="tx1"/>
                </a:solidFill>
                <a:effectLst/>
                <a:latin typeface="+mn-lt"/>
                <a:ea typeface="+mn-ea"/>
                <a:cs typeface="+mn-cs"/>
              </a:rPr>
              <a:t>Modelled after a program called Senior Connect developed by the Calgary Senior’s Resource Society which was developed after a tragic accident where a senior passed away in his home and was not discovered for 3 months. Despite signs of newspapers and mail piling up, and debris in his yard, no one investigated his whereabouts or knew who to call or what to do. </a:t>
            </a:r>
          </a:p>
          <a:p>
            <a:pPr marL="0" indent="0">
              <a:buNone/>
            </a:pPr>
            <a:endParaRPr lang="en-CA" dirty="0"/>
          </a:p>
          <a:p>
            <a:pPr marL="0" indent="0">
              <a:buNone/>
            </a:pPr>
            <a:r>
              <a:rPr lang="en-CA" dirty="0"/>
              <a:t>Who can be a Champion? Anyone! It’s the idea of a friendly face in the community who is looking out for the well-being of seniors…</a:t>
            </a:r>
          </a:p>
          <a:p>
            <a:pPr marL="0" indent="0">
              <a:buNone/>
            </a:pPr>
            <a:endParaRPr lang="en-CA" dirty="0"/>
          </a:p>
          <a:p>
            <a:pPr marL="0" indent="0">
              <a:buNone/>
            </a:pPr>
            <a:r>
              <a:rPr lang="en-CA" b="1" dirty="0"/>
              <a:t>More Examples of Champions: </a:t>
            </a:r>
            <a:r>
              <a:rPr lang="en-CA" dirty="0"/>
              <a:t>Seniors groups, youth groups, mail or newspaper carriers, tellers/bank personnel, apartment managers or staff, meter readers, office workers, repair personnel – Shaw, plumbers, etc., </a:t>
            </a:r>
          </a:p>
          <a:p>
            <a:pPr marL="0" indent="0">
              <a:buNone/>
            </a:pPr>
            <a:r>
              <a:rPr lang="en-CA" dirty="0"/>
              <a:t>parks and recreation, Cashiers/delivery people/retail businesses, Pharmacy staff and delivery service staff</a:t>
            </a:r>
          </a:p>
          <a:p>
            <a:pPr marL="0" indent="0">
              <a:buNone/>
            </a:pPr>
            <a:r>
              <a:rPr lang="en-CA" dirty="0"/>
              <a:t>Fire, ambulance, police, Landscaping, cleaning, housekeeping staff, Ministers and laypersons within the various church communities</a:t>
            </a:r>
          </a:p>
          <a:p>
            <a:pPr marL="0" indent="0">
              <a:buNone/>
            </a:pPr>
            <a:endParaRPr lang="en-CA" dirty="0"/>
          </a:p>
          <a:p>
            <a:pPr marL="0" indent="0">
              <a:buNone/>
            </a:pPr>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6</a:t>
            </a:fld>
            <a:endParaRPr lang="en-CA" dirty="0"/>
          </a:p>
        </p:txBody>
      </p:sp>
    </p:spTree>
    <p:extLst>
      <p:ext uri="{BB962C8B-B14F-4D97-AF65-F5344CB8AC3E}">
        <p14:creationId xmlns:p14="http://schemas.microsoft.com/office/powerpoint/2010/main" val="44569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tx1"/>
                </a:solidFill>
                <a:effectLst/>
                <a:latin typeface="+mn-lt"/>
                <a:ea typeface="+mn-ea"/>
                <a:cs typeface="+mn-cs"/>
              </a:rPr>
              <a:t>Social isolation is defined as a low quantity and quality of contact with others, and an absence of mutually-rewarding relationships. </a:t>
            </a:r>
            <a:r>
              <a:rPr lang="en-CA" sz="1400" b="1" i="1" kern="1200" dirty="0">
                <a:solidFill>
                  <a:schemeClr val="tx1"/>
                </a:solidFill>
                <a:effectLst/>
                <a:latin typeface="+mn-lt"/>
                <a:ea typeface="+mn-ea"/>
                <a:cs typeface="+mn-cs"/>
              </a:rPr>
              <a:t>It’s not a normal part of aging.</a:t>
            </a:r>
          </a:p>
          <a:p>
            <a:pPr>
              <a:buFont typeface="Arial" panose="020B0604020202020204" pitchFamily="34" charset="0"/>
              <a:buNone/>
            </a:pPr>
            <a:endParaRPr lang="en-CA" sz="1400" dirty="0"/>
          </a:p>
          <a:p>
            <a:pPr>
              <a:buFont typeface="Arial" panose="020B0604020202020204" pitchFamily="34" charset="0"/>
              <a:buChar char="•"/>
            </a:pPr>
            <a:r>
              <a:rPr lang="en-CA" dirty="0"/>
              <a:t> Not having someone to confide in</a:t>
            </a:r>
          </a:p>
          <a:p>
            <a:pPr>
              <a:buFont typeface="Arial" panose="020B0604020202020204" pitchFamily="34" charset="0"/>
              <a:buChar char="•"/>
            </a:pPr>
            <a:r>
              <a:rPr lang="en-CA" dirty="0"/>
              <a:t>  Not having help when needed</a:t>
            </a:r>
          </a:p>
          <a:p>
            <a:pPr>
              <a:buFont typeface="Arial" panose="020B0604020202020204" pitchFamily="34" charset="0"/>
              <a:buChar char="•"/>
            </a:pPr>
            <a:r>
              <a:rPr lang="en-CA" dirty="0"/>
              <a:t>  Not feeling valued</a:t>
            </a:r>
          </a:p>
          <a:p>
            <a:pPr>
              <a:buFont typeface="Arial" panose="020B0604020202020204" pitchFamily="34" charset="0"/>
              <a:buChar char="•"/>
            </a:pPr>
            <a:r>
              <a:rPr lang="en-CA" dirty="0"/>
              <a:t>  Not participating in as much activity as you want</a:t>
            </a:r>
          </a:p>
          <a:p>
            <a:pPr>
              <a:buFont typeface="Arial" panose="020B0604020202020204" pitchFamily="34" charset="0"/>
              <a:buChar char="•"/>
            </a:pPr>
            <a:r>
              <a:rPr lang="en-CA" dirty="0"/>
              <a:t>  Loss of confidence, low self esteem</a:t>
            </a:r>
          </a:p>
          <a:p>
            <a:pPr>
              <a:buFont typeface="Arial" panose="020B0604020202020204" pitchFamily="34" charset="0"/>
              <a:buChar char="•"/>
            </a:pPr>
            <a:endParaRPr lang="en-CA" dirty="0"/>
          </a:p>
          <a:p>
            <a:pPr>
              <a:buFont typeface="Arial" panose="020B0604020202020204" pitchFamily="34" charset="0"/>
              <a:buNone/>
            </a:pPr>
            <a:r>
              <a:rPr lang="en-CA" dirty="0"/>
              <a:t>Equivalent of smoking 15 cigarettes a day – evidence-based research </a:t>
            </a:r>
          </a:p>
          <a:p>
            <a:pPr>
              <a:buFont typeface="Arial" panose="020B0604020202020204" pitchFamily="34" charset="0"/>
              <a:buChar char="•"/>
            </a:pPr>
            <a:endParaRPr lang="en-CA"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dirty="0"/>
              <a:t>This all being said, there are people who are okay with being by themselves. </a:t>
            </a:r>
            <a:r>
              <a:rPr lang="en-CA" sz="1200" b="1" dirty="0"/>
              <a:t>We respect each individual’s right to choose a particular lifestyle.</a:t>
            </a:r>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7</a:t>
            </a:fld>
            <a:endParaRPr lang="en-CA" dirty="0"/>
          </a:p>
        </p:txBody>
      </p:sp>
    </p:spTree>
    <p:extLst>
      <p:ext uri="{BB962C8B-B14F-4D97-AF65-F5344CB8AC3E}">
        <p14:creationId xmlns:p14="http://schemas.microsoft.com/office/powerpoint/2010/main" val="159583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1" i="0" kern="1200" dirty="0">
                <a:solidFill>
                  <a:schemeClr val="tx1"/>
                </a:solidFill>
                <a:effectLst/>
                <a:latin typeface="+mn-lt"/>
                <a:ea typeface="+mn-ea"/>
                <a:cs typeface="+mn-cs"/>
              </a:rPr>
              <a:t>Did you know that social isolation is the ‘new smoking’ with respect to negative impact on health?</a:t>
            </a:r>
          </a:p>
          <a:p>
            <a:pPr marL="0" indent="0">
              <a:buFont typeface="Arial" panose="020B0604020202020204" pitchFamily="34" charset="0"/>
              <a:buNone/>
            </a:pPr>
            <a:endParaRPr lang="en-CA" sz="1200" i="0" kern="1200" dirty="0">
              <a:solidFill>
                <a:schemeClr val="tx1"/>
              </a:solidFill>
              <a:effectLst/>
              <a:latin typeface="+mn-lt"/>
              <a:ea typeface="+mn-ea"/>
              <a:cs typeface="+mn-cs"/>
            </a:endParaRPr>
          </a:p>
          <a:p>
            <a:pPr marL="0" indent="0">
              <a:buFont typeface="Arial" panose="020B0604020202020204" pitchFamily="34" charset="0"/>
              <a:buNone/>
            </a:pPr>
            <a:r>
              <a:rPr lang="en-CA" sz="1200" kern="1200" dirty="0">
                <a:solidFill>
                  <a:schemeClr val="tx1"/>
                </a:solidFill>
                <a:effectLst/>
                <a:latin typeface="+mn-lt"/>
                <a:ea typeface="+mn-ea"/>
                <a:cs typeface="+mn-cs"/>
              </a:rPr>
              <a:t>Recent research confirms that individuals </a:t>
            </a:r>
            <a:r>
              <a:rPr lang="en-CA" sz="1200" i="1" kern="1200" dirty="0">
                <a:solidFill>
                  <a:schemeClr val="tx1"/>
                </a:solidFill>
                <a:effectLst/>
                <a:latin typeface="+mn-lt"/>
                <a:ea typeface="+mn-ea"/>
                <a:cs typeface="+mn-cs"/>
              </a:rPr>
              <a:t>with adequate social relationships </a:t>
            </a:r>
            <a:r>
              <a:rPr lang="en-CA" sz="1200" kern="1200" dirty="0">
                <a:solidFill>
                  <a:schemeClr val="tx1"/>
                </a:solidFill>
                <a:effectLst/>
                <a:latin typeface="+mn-lt"/>
                <a:ea typeface="+mn-ea"/>
                <a:cs typeface="+mn-cs"/>
              </a:rPr>
              <a:t>have a 50% greater likelihood of survival compared to those with poor or insufficient social relationships. </a:t>
            </a:r>
          </a:p>
          <a:p>
            <a:pPr marL="0" indent="0">
              <a:buFont typeface="Arial" panose="020B0604020202020204" pitchFamily="34" charset="0"/>
              <a:buNone/>
            </a:pPr>
            <a:endParaRPr lang="en-CA" sz="1200" kern="1200" dirty="0">
              <a:solidFill>
                <a:schemeClr val="tx1"/>
              </a:solidFill>
              <a:effectLst/>
              <a:latin typeface="+mn-lt"/>
              <a:ea typeface="+mn-ea"/>
              <a:cs typeface="+mn-cs"/>
            </a:endParaRPr>
          </a:p>
          <a:p>
            <a:pPr marL="0" indent="0">
              <a:buFont typeface="Arial" panose="020B0604020202020204" pitchFamily="34" charset="0"/>
              <a:buNone/>
            </a:pPr>
            <a:r>
              <a:rPr lang="en-CA" sz="1200" kern="1200" dirty="0">
                <a:solidFill>
                  <a:schemeClr val="tx1"/>
                </a:solidFill>
                <a:effectLst/>
                <a:latin typeface="+mn-lt"/>
                <a:ea typeface="+mn-ea"/>
                <a:cs typeface="+mn-cs"/>
              </a:rPr>
              <a:t>The magnitude of this effect is comparable with quitting smoking, and it exceeds many other well-known risk factors for mortality (e.g., obesity, physical inactivity).  </a:t>
            </a:r>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8</a:t>
            </a:fld>
            <a:endParaRPr lang="en-CA" dirty="0"/>
          </a:p>
        </p:txBody>
      </p:sp>
    </p:spTree>
    <p:extLst>
      <p:ext uri="{BB962C8B-B14F-4D97-AF65-F5344CB8AC3E}">
        <p14:creationId xmlns:p14="http://schemas.microsoft.com/office/powerpoint/2010/main" val="258519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CA" sz="1400" dirty="0"/>
              <a:t> Social isolation can result from major events or from a combination of small events – we’ll talk more about that next! </a:t>
            </a:r>
          </a:p>
          <a:p>
            <a:pPr>
              <a:buFont typeface="Wingdings" panose="05000000000000000000" pitchFamily="2" charset="2"/>
              <a:buChar char="§"/>
            </a:pPr>
            <a:r>
              <a:rPr lang="en-CA" sz="1400" dirty="0"/>
              <a:t> How much these incidents affect people depends on the economic, personal, material and social resources that they have available to help them cope. </a:t>
            </a:r>
          </a:p>
          <a:p>
            <a:pPr>
              <a:buFont typeface="Wingdings" panose="05000000000000000000" pitchFamily="2" charset="2"/>
              <a:buChar char="§"/>
            </a:pPr>
            <a:r>
              <a:rPr lang="en-CA" sz="1400" dirty="0"/>
              <a:t> Seniors can draw on their life experience in managing difficult times to help them with the challenges of aging. </a:t>
            </a:r>
          </a:p>
          <a:p>
            <a:pPr>
              <a:buFont typeface="Wingdings" panose="05000000000000000000" pitchFamily="2" charset="2"/>
              <a:buChar char="§"/>
            </a:pPr>
            <a:r>
              <a:rPr lang="en-CA" sz="1400" dirty="0"/>
              <a:t> However, too many changes, especially one after another, can make it difficult to cope</a:t>
            </a:r>
          </a:p>
          <a:p>
            <a:pPr>
              <a:buFont typeface="Wingdings" panose="05000000000000000000" pitchFamily="2" charset="2"/>
              <a:buChar char="§"/>
            </a:pPr>
            <a:endParaRPr lang="en-CA" sz="1400" dirty="0"/>
          </a:p>
          <a:p>
            <a:pPr>
              <a:buFont typeface="Wingdings" panose="05000000000000000000" pitchFamily="2" charset="2"/>
              <a:buNone/>
            </a:pPr>
            <a:r>
              <a:rPr lang="en-CA" sz="1400" dirty="0"/>
              <a:t>How</a:t>
            </a:r>
            <a:r>
              <a:rPr lang="en-CA" sz="1400" baseline="0" dirty="0"/>
              <a:t> can this happen quickly, to someone who had a good quality of life. What changes can cause this? </a:t>
            </a:r>
            <a:endParaRPr lang="en-CA" sz="1400" dirty="0"/>
          </a:p>
          <a:p>
            <a:endParaRPr lang="en-CA" dirty="0"/>
          </a:p>
        </p:txBody>
      </p:sp>
      <p:sp>
        <p:nvSpPr>
          <p:cNvPr id="4" name="Slide Number Placeholder 3"/>
          <p:cNvSpPr>
            <a:spLocks noGrp="1"/>
          </p:cNvSpPr>
          <p:nvPr>
            <p:ph type="sldNum" sz="quarter" idx="10"/>
          </p:nvPr>
        </p:nvSpPr>
        <p:spPr/>
        <p:txBody>
          <a:bodyPr/>
          <a:lstStyle/>
          <a:p>
            <a:fld id="{DF0A433C-2CBC-475E-A3EB-1C85FA9CBAB7}" type="slidenum">
              <a:rPr lang="en-CA" smtClean="0"/>
              <a:t>9</a:t>
            </a:fld>
            <a:endParaRPr lang="en-CA" dirty="0"/>
          </a:p>
        </p:txBody>
      </p:sp>
    </p:spTree>
    <p:extLst>
      <p:ext uri="{BB962C8B-B14F-4D97-AF65-F5344CB8AC3E}">
        <p14:creationId xmlns:p14="http://schemas.microsoft.com/office/powerpoint/2010/main" val="57402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7640F47-56E9-4EA8-9E57-D91C6BB11D45}" type="slidenum">
              <a:rPr lang="en-CA" smtClean="0"/>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7640F47-56E9-4EA8-9E57-D91C6BB11D45}" type="slidenum">
              <a:rPr lang="en-CA" smtClean="0"/>
              <a:t>‹#›</a:t>
            </a:fld>
            <a:endParaRPr lang="en-CA" dirty="0"/>
          </a:p>
        </p:txBody>
      </p:sp>
    </p:spTree>
    <p:extLst>
      <p:ext uri="{BB962C8B-B14F-4D97-AF65-F5344CB8AC3E}">
        <p14:creationId xmlns:p14="http://schemas.microsoft.com/office/powerpoint/2010/main" val="151229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7640F47-56E9-4EA8-9E57-D91C6BB11D45}" type="slidenum">
              <a:rPr lang="en-CA" smtClean="0"/>
              <a:t>‹#›</a:t>
            </a:fld>
            <a:endParaRPr lang="en-CA" dirty="0"/>
          </a:p>
        </p:txBody>
      </p:sp>
    </p:spTree>
    <p:extLst>
      <p:ext uri="{BB962C8B-B14F-4D97-AF65-F5344CB8AC3E}">
        <p14:creationId xmlns:p14="http://schemas.microsoft.com/office/powerpoint/2010/main" val="142152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7640F47-56E9-4EA8-9E57-D91C6BB11D45}" type="slidenum">
              <a:rPr lang="en-CA" smtClean="0"/>
              <a:t>‹#›</a:t>
            </a:fld>
            <a:endParaRPr lang="en-CA"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285003" y="5466080"/>
            <a:ext cx="1845310" cy="895350"/>
          </a:xfrm>
          <a:prstGeom prst="rect">
            <a:avLst/>
          </a:prstGeom>
        </p:spPr>
      </p:pic>
    </p:spTree>
    <p:extLst>
      <p:ext uri="{BB962C8B-B14F-4D97-AF65-F5344CB8AC3E}">
        <p14:creationId xmlns:p14="http://schemas.microsoft.com/office/powerpoint/2010/main" val="208684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5400" b="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7640F47-56E9-4EA8-9E57-D91C6BB11D45}" type="slidenum">
              <a:rPr lang="en-CA" smtClean="0"/>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285003" y="5457255"/>
            <a:ext cx="1845310" cy="895350"/>
          </a:xfrm>
          <a:prstGeom prst="rect">
            <a:avLst/>
          </a:prstGeom>
        </p:spPr>
      </p:pic>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285003" y="5466080"/>
            <a:ext cx="1845310" cy="895350"/>
          </a:xfrm>
          <a:prstGeom prst="rect">
            <a:avLst/>
          </a:prstGeom>
        </p:spPr>
      </p:pic>
    </p:spTree>
    <p:extLst>
      <p:ext uri="{BB962C8B-B14F-4D97-AF65-F5344CB8AC3E}">
        <p14:creationId xmlns:p14="http://schemas.microsoft.com/office/powerpoint/2010/main" val="119215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7640F47-56E9-4EA8-9E57-D91C6BB11D45}" type="slidenum">
              <a:rPr lang="en-CA" smtClean="0"/>
              <a:t>‹#›</a:t>
            </a:fld>
            <a:endParaRPr lang="en-CA" dirty="0"/>
          </a:p>
        </p:txBody>
      </p:sp>
    </p:spTree>
    <p:extLst>
      <p:ext uri="{BB962C8B-B14F-4D97-AF65-F5344CB8AC3E}">
        <p14:creationId xmlns:p14="http://schemas.microsoft.com/office/powerpoint/2010/main" val="285157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7640F47-56E9-4EA8-9E57-D91C6BB11D45}" type="slidenum">
              <a:rPr lang="en-CA" smtClean="0"/>
              <a:t>‹#›</a:t>
            </a:fld>
            <a:endParaRPr lang="en-CA" dirty="0"/>
          </a:p>
        </p:txBody>
      </p:sp>
    </p:spTree>
    <p:extLst>
      <p:ext uri="{BB962C8B-B14F-4D97-AF65-F5344CB8AC3E}">
        <p14:creationId xmlns:p14="http://schemas.microsoft.com/office/powerpoint/2010/main" val="89058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7640F47-56E9-4EA8-9E57-D91C6BB11D45}" type="slidenum">
              <a:rPr lang="en-CA" smtClean="0"/>
              <a:t>‹#›</a:t>
            </a:fld>
            <a:endParaRPr lang="en-CA"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285003" y="5466080"/>
            <a:ext cx="1845310" cy="895350"/>
          </a:xfrm>
          <a:prstGeom prst="rect">
            <a:avLst/>
          </a:prstGeom>
        </p:spPr>
      </p:pic>
      <p:sp>
        <p:nvSpPr>
          <p:cNvPr id="8" name="Text Box 2"/>
          <p:cNvSpPr txBox="1">
            <a:spLocks noChangeArrowheads="1"/>
          </p:cNvSpPr>
          <p:nvPr userDrawn="1"/>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56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27640F47-56E9-4EA8-9E57-D91C6BB11D45}" type="slidenum">
              <a:rPr lang="en-CA" smtClean="0"/>
              <a:t>‹#›</a:t>
            </a:fld>
            <a:endParaRPr lang="en-CA" dirty="0"/>
          </a:p>
        </p:txBody>
      </p:sp>
    </p:spTree>
    <p:extLst>
      <p:ext uri="{BB962C8B-B14F-4D97-AF65-F5344CB8AC3E}">
        <p14:creationId xmlns:p14="http://schemas.microsoft.com/office/powerpoint/2010/main" val="327727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0C7AFA2-3992-43E1-9176-9534157CD4D1}" type="datetimeFigureOut">
              <a:rPr lang="en-CA" smtClean="0"/>
              <a:t>2019-01-19</a:t>
            </a:fld>
            <a:endParaRPr lang="en-CA"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640F47-56E9-4EA8-9E57-D91C6BB11D45}" type="slidenum">
              <a:rPr lang="en-CA" smtClean="0"/>
              <a:t>‹#›</a:t>
            </a:fld>
            <a:endParaRPr lang="en-CA" dirty="0"/>
          </a:p>
        </p:txBody>
      </p:sp>
    </p:spTree>
    <p:extLst>
      <p:ext uri="{BB962C8B-B14F-4D97-AF65-F5344CB8AC3E}">
        <p14:creationId xmlns:p14="http://schemas.microsoft.com/office/powerpoint/2010/main" val="338122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C7AFA2-3992-43E1-9176-9534157CD4D1}" type="datetimeFigureOut">
              <a:rPr lang="en-CA" smtClean="0"/>
              <a:t>2019-01-19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7640F47-56E9-4EA8-9E57-D91C6BB11D45}" type="slidenum">
              <a:rPr lang="en-CA" smtClean="0"/>
              <a:t>‹#›</a:t>
            </a:fld>
            <a:endParaRPr lang="en-CA" dirty="0"/>
          </a:p>
        </p:txBody>
      </p:sp>
    </p:spTree>
    <p:extLst>
      <p:ext uri="{BB962C8B-B14F-4D97-AF65-F5344CB8AC3E}">
        <p14:creationId xmlns:p14="http://schemas.microsoft.com/office/powerpoint/2010/main" val="56582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C7AFA2-3992-43E1-9176-9534157CD4D1}" type="datetimeFigureOut">
              <a:rPr lang="en-CA" smtClean="0"/>
              <a:t>2019-01-19</a:t>
            </a:fld>
            <a:endParaRPr lang="en-C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7640F47-56E9-4EA8-9E57-D91C6BB11D45}" type="slidenum">
              <a:rPr lang="en-CA" smtClean="0"/>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90841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21" y="-337116"/>
            <a:ext cx="10693881" cy="1946714"/>
          </a:xfrm>
        </p:spPr>
        <p:txBody>
          <a:bodyPr/>
          <a:lstStyle/>
          <a:p>
            <a:pPr algn="ctr"/>
            <a:r>
              <a:rPr lang="en-CA" b="1" dirty="0"/>
              <a:t>Better Together Champions </a:t>
            </a:r>
          </a:p>
        </p:txBody>
      </p:sp>
      <p:sp>
        <p:nvSpPr>
          <p:cNvPr id="3" name="Text Placeholder 2"/>
          <p:cNvSpPr>
            <a:spLocks noGrp="1"/>
          </p:cNvSpPr>
          <p:nvPr>
            <p:ph type="body" idx="1"/>
          </p:nvPr>
        </p:nvSpPr>
        <p:spPr>
          <a:xfrm>
            <a:off x="1066800" y="4413861"/>
            <a:ext cx="10058400" cy="1143000"/>
          </a:xfrm>
        </p:spPr>
        <p:txBody>
          <a:bodyPr/>
          <a:lstStyle/>
          <a:p>
            <a:pPr algn="ctr"/>
            <a:r>
              <a:rPr lang="en-CA" b="1" i="1" dirty="0">
                <a:solidFill>
                  <a:schemeClr val="accent2"/>
                </a:solidFill>
              </a:rPr>
              <a:t>Joining together to Reduce Social Isolation Among Seniors in Nanaimo</a:t>
            </a:r>
          </a:p>
          <a:p>
            <a:endParaRPr lang="en-CA" dirty="0"/>
          </a:p>
        </p:txBody>
      </p:sp>
      <p:sp>
        <p:nvSpPr>
          <p:cNvPr id="5" name="Text Box 2"/>
          <p:cNvSpPr txBox="1">
            <a:spLocks noChangeArrowheads="1"/>
          </p:cNvSpPr>
          <p:nvPr/>
        </p:nvSpPr>
        <p:spPr bwMode="auto">
          <a:xfrm>
            <a:off x="2130313" y="5999121"/>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6AFEA16-D579-49FA-BF64-9463ECF0094D}"/>
              </a:ext>
            </a:extLst>
          </p:cNvPr>
          <p:cNvPicPr>
            <a:picLocks noChangeAspect="1"/>
          </p:cNvPicPr>
          <p:nvPr/>
        </p:nvPicPr>
        <p:blipFill rotWithShape="1">
          <a:blip r:embed="rId3">
            <a:extLst>
              <a:ext uri="{28A0092B-C50C-407E-A947-70E740481C1C}">
                <a14:useLocalDpi xmlns:a14="http://schemas.microsoft.com/office/drawing/2010/main" val="0"/>
              </a:ext>
            </a:extLst>
          </a:blip>
          <a:srcRect t="15109"/>
          <a:stretch/>
        </p:blipFill>
        <p:spPr>
          <a:xfrm>
            <a:off x="3676685" y="1609598"/>
            <a:ext cx="4475748" cy="2531514"/>
          </a:xfrm>
          <a:prstGeom prst="rect">
            <a:avLst/>
          </a:prstGeom>
        </p:spPr>
      </p:pic>
    </p:spTree>
    <p:extLst>
      <p:ext uri="{BB962C8B-B14F-4D97-AF65-F5344CB8AC3E}">
        <p14:creationId xmlns:p14="http://schemas.microsoft.com/office/powerpoint/2010/main" val="1142444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latin typeface="Verdana" panose="020B0604030504040204" pitchFamily="34" charset="0"/>
                <a:ea typeface="Verdana" panose="020B0604030504040204" pitchFamily="34" charset="0"/>
                <a:cs typeface="Verdana" panose="020B0604030504040204" pitchFamily="34" charset="0"/>
              </a:rPr>
              <a:t>Why are some seniors at risk?</a:t>
            </a:r>
          </a:p>
        </p:txBody>
      </p:sp>
      <p:sp>
        <p:nvSpPr>
          <p:cNvPr id="6" name="Content Placeholder 5"/>
          <p:cNvSpPr>
            <a:spLocks noGrp="1"/>
          </p:cNvSpPr>
          <p:nvPr>
            <p:ph sz="half" idx="2"/>
          </p:nvPr>
        </p:nvSpPr>
        <p:spPr>
          <a:xfrm>
            <a:off x="974427" y="1987722"/>
            <a:ext cx="6266046" cy="4199080"/>
          </a:xfrm>
        </p:spPr>
        <p:txBody>
          <a:bodyPr>
            <a:normAutofit/>
          </a:bodyPr>
          <a:lstStyle/>
          <a:p>
            <a:pPr>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Living alone</a:t>
            </a:r>
          </a:p>
          <a:p>
            <a:pPr>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Being age 80 or older</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Having poor/chronic health issues</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Having no children</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Lack of family contact </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Lacking access to transportation</a:t>
            </a:r>
          </a:p>
          <a:p>
            <a:pPr>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Living with low income</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a:t>
            </a:r>
          </a:p>
          <a:p>
            <a:pPr marL="0" lvl="0" indent="0">
              <a:buNone/>
            </a:pPr>
            <a:endParaRPr lang="en-CA" dirty="0"/>
          </a:p>
          <a:p>
            <a:endParaRPr lang="en-CA" dirty="0"/>
          </a:p>
          <a:p>
            <a:endParaRPr lang="en-CA" dirty="0"/>
          </a:p>
        </p:txBody>
      </p:sp>
      <p:sp>
        <p:nvSpPr>
          <p:cNvPr id="5"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85003" y="5466080"/>
            <a:ext cx="1845310" cy="895350"/>
          </a:xfrm>
          <a:prstGeom prst="rect">
            <a:avLst/>
          </a:prstGeom>
        </p:spPr>
      </p:pic>
      <p:sp>
        <p:nvSpPr>
          <p:cNvPr id="9" name="Content Placeholder 5"/>
          <p:cNvSpPr>
            <a:spLocks noGrp="1"/>
          </p:cNvSpPr>
          <p:nvPr>
            <p:ph sz="half" idx="2"/>
          </p:nvPr>
        </p:nvSpPr>
        <p:spPr>
          <a:xfrm>
            <a:off x="6667949" y="1922299"/>
            <a:ext cx="5524051" cy="4199080"/>
          </a:xfrm>
        </p:spPr>
        <p:txBody>
          <a:bodyPr>
            <a:normAutofit/>
          </a:bodyPr>
          <a:lstStyle/>
          <a:p>
            <a:pPr>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Changing family structures</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Location of residence</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Critical life transitions</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Being a caregiver</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Lacking awareness or access to community services &amp; programs</a:t>
            </a:r>
          </a:p>
          <a:p>
            <a:pPr lvl="0">
              <a:buFont typeface="Arial" panose="020B0604020202020204" pitchFamily="34" charset="0"/>
              <a:buChar char="•"/>
            </a:pPr>
            <a:r>
              <a:rPr lang="en-CA" sz="2400" dirty="0">
                <a:latin typeface="Verdana" panose="020B0604030504040204" pitchFamily="34" charset="0"/>
                <a:ea typeface="Verdana" panose="020B0604030504040204" pitchFamily="34" charset="0"/>
                <a:cs typeface="Verdana" panose="020B0604030504040204" pitchFamily="34" charset="0"/>
              </a:rPr>
              <a:t> Being Aboriginal or an immigrant </a:t>
            </a:r>
          </a:p>
          <a:p>
            <a:pPr lvl="0">
              <a:buFont typeface="Arial" panose="020B0604020202020204" pitchFamily="34" charset="0"/>
              <a:buChar char="•"/>
            </a:pPr>
            <a:endParaRPr lang="en-CA" dirty="0"/>
          </a:p>
          <a:p>
            <a:endParaRPr lang="en-CA" dirty="0"/>
          </a:p>
          <a:p>
            <a:endParaRPr lang="en-CA" dirty="0"/>
          </a:p>
        </p:txBody>
      </p:sp>
    </p:spTree>
    <p:extLst>
      <p:ext uri="{BB962C8B-B14F-4D97-AF65-F5344CB8AC3E}">
        <p14:creationId xmlns:p14="http://schemas.microsoft.com/office/powerpoint/2010/main" val="256193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AF07-E4E5-471E-A651-35450D58FA83}"/>
              </a:ext>
            </a:extLst>
          </p:cNvPr>
          <p:cNvSpPr>
            <a:spLocks noGrp="1"/>
          </p:cNvSpPr>
          <p:nvPr>
            <p:ph type="title"/>
          </p:nvPr>
        </p:nvSpPr>
        <p:spPr/>
        <p:txBody>
          <a:bodyPr/>
          <a:lstStyle/>
          <a:p>
            <a:r>
              <a:rPr lang="en-CA" dirty="0"/>
              <a:t>Avoiding Social Isolation</a:t>
            </a:r>
          </a:p>
        </p:txBody>
      </p:sp>
      <p:sp>
        <p:nvSpPr>
          <p:cNvPr id="3" name="Content Placeholder 2">
            <a:extLst>
              <a:ext uri="{FF2B5EF4-FFF2-40B4-BE49-F238E27FC236}">
                <a16:creationId xmlns:a16="http://schemas.microsoft.com/office/drawing/2014/main" id="{046612D9-30E6-4182-B404-5D5BA09B1DD2}"/>
              </a:ext>
            </a:extLst>
          </p:cNvPr>
          <p:cNvSpPr>
            <a:spLocks noGrp="1"/>
          </p:cNvSpPr>
          <p:nvPr>
            <p:ph idx="1"/>
          </p:nvPr>
        </p:nvSpPr>
        <p:spPr>
          <a:xfrm>
            <a:off x="1097281" y="1845734"/>
            <a:ext cx="6626482" cy="4023360"/>
          </a:xfrm>
        </p:spPr>
        <p:txBody>
          <a:bodyPr>
            <a:normAutofit/>
          </a:bodyPr>
          <a:lstStyle/>
          <a:p>
            <a:r>
              <a:rPr lang="en-CA" sz="2400" b="1" dirty="0"/>
              <a:t>Risk factors can be reduced:</a:t>
            </a:r>
          </a:p>
          <a:p>
            <a:endParaRPr lang="en-CA" sz="2400" b="1" dirty="0"/>
          </a:p>
          <a:p>
            <a:pPr lvl="1">
              <a:buFont typeface="Arial" panose="020B0604020202020204" pitchFamily="34" charset="0"/>
              <a:buChar char="•"/>
            </a:pPr>
            <a:r>
              <a:rPr lang="en-CA" sz="2400" dirty="0"/>
              <a:t>Build and keep social connections</a:t>
            </a:r>
          </a:p>
          <a:p>
            <a:pPr lvl="1">
              <a:buFont typeface="Arial" panose="020B0604020202020204" pitchFamily="34" charset="0"/>
              <a:buChar char="•"/>
            </a:pPr>
            <a:r>
              <a:rPr lang="en-CA" sz="2400" dirty="0"/>
              <a:t>Know what social/financial/recreational resources are available</a:t>
            </a:r>
          </a:p>
          <a:p>
            <a:pPr lvl="1">
              <a:buFont typeface="Arial" panose="020B0604020202020204" pitchFamily="34" charset="0"/>
              <a:buChar char="•"/>
            </a:pPr>
            <a:r>
              <a:rPr lang="en-CA" sz="2400" dirty="0"/>
              <a:t>Seek support for life changes</a:t>
            </a:r>
          </a:p>
          <a:p>
            <a:pPr lvl="1">
              <a:buFont typeface="Arial" panose="020B0604020202020204" pitchFamily="34" charset="0"/>
              <a:buChar char="•"/>
            </a:pPr>
            <a:r>
              <a:rPr lang="en-CA" sz="2400" dirty="0"/>
              <a:t>Plan ahead for potential future changes as much as possible</a:t>
            </a:r>
          </a:p>
          <a:p>
            <a:pPr lvl="1">
              <a:buFont typeface="Arial" panose="020B0604020202020204" pitchFamily="34" charset="0"/>
              <a:buChar char="•"/>
            </a:pPr>
            <a:r>
              <a:rPr lang="en-CA" sz="2400" dirty="0"/>
              <a:t>Develop varied interests </a:t>
            </a:r>
          </a:p>
          <a:p>
            <a:pPr lvl="1"/>
            <a:endParaRPr lang="en-CA" sz="2400" dirty="0"/>
          </a:p>
          <a:p>
            <a:pPr lvl="1"/>
            <a:endParaRPr lang="en-CA" dirty="0"/>
          </a:p>
        </p:txBody>
      </p:sp>
      <p:pic>
        <p:nvPicPr>
          <p:cNvPr id="3074" name="Picture 2" descr="Home">
            <a:extLst>
              <a:ext uri="{FF2B5EF4-FFF2-40B4-BE49-F238E27FC236}">
                <a16:creationId xmlns:a16="http://schemas.microsoft.com/office/drawing/2014/main" id="{0950F3F2-C11D-458D-9158-C82FEA5D74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9"/>
          <a:stretch/>
        </p:blipFill>
        <p:spPr bwMode="auto">
          <a:xfrm>
            <a:off x="8001839" y="2823001"/>
            <a:ext cx="3687121" cy="308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4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Look For</a:t>
            </a:r>
          </a:p>
        </p:txBody>
      </p:sp>
      <p:sp>
        <p:nvSpPr>
          <p:cNvPr id="3" name="Content Placeholder 2"/>
          <p:cNvSpPr>
            <a:spLocks noGrp="1"/>
          </p:cNvSpPr>
          <p:nvPr>
            <p:ph idx="1"/>
          </p:nvPr>
        </p:nvSpPr>
        <p:spPr>
          <a:xfrm>
            <a:off x="1097280" y="2026118"/>
            <a:ext cx="10058400" cy="5774266"/>
          </a:xfrm>
        </p:spPr>
        <p:txBody>
          <a:bodyPr>
            <a:normAutofit/>
          </a:bodyPr>
          <a:lstStyle/>
          <a:p>
            <a:pPr lvl="0">
              <a:buFont typeface="Arial" panose="020B0604020202020204" pitchFamily="34" charset="0"/>
              <a:buChar char="•"/>
            </a:pPr>
            <a:r>
              <a:rPr lang="en-US" sz="2600" dirty="0">
                <a:solidFill>
                  <a:schemeClr val="tx1"/>
                </a:solidFill>
              </a:rPr>
              <a:t> </a:t>
            </a:r>
            <a:r>
              <a:rPr lang="en-US" sz="2600" b="1" dirty="0">
                <a:solidFill>
                  <a:schemeClr val="accent2"/>
                </a:solidFill>
              </a:rPr>
              <a:t>Physical Appearance</a:t>
            </a:r>
          </a:p>
          <a:p>
            <a:pPr lvl="1">
              <a:buFont typeface="Arial" panose="020B0604020202020204" pitchFamily="34" charset="0"/>
              <a:buChar char="•"/>
            </a:pPr>
            <a:r>
              <a:rPr lang="en-US" sz="2400" dirty="0"/>
              <a:t>Clothing, grooming, untreated wounds, self-neglect, hygiene</a:t>
            </a:r>
          </a:p>
          <a:p>
            <a:pPr lvl="0">
              <a:buFont typeface="Arial" panose="020B0604020202020204" pitchFamily="34" charset="0"/>
              <a:buChar char="•"/>
            </a:pPr>
            <a:r>
              <a:rPr lang="en-US" sz="2600" dirty="0"/>
              <a:t> </a:t>
            </a:r>
            <a:r>
              <a:rPr lang="en-US" sz="2600" b="1" dirty="0">
                <a:solidFill>
                  <a:schemeClr val="accent2"/>
                </a:solidFill>
              </a:rPr>
              <a:t>Physical Challenges</a:t>
            </a:r>
          </a:p>
          <a:p>
            <a:pPr lvl="1">
              <a:buFont typeface="Arial" panose="020B0604020202020204" pitchFamily="34" charset="0"/>
              <a:buChar char="•"/>
            </a:pPr>
            <a:r>
              <a:rPr lang="en-US" sz="2400" dirty="0"/>
              <a:t>Hearing, vision, mobility, incontinence</a:t>
            </a:r>
          </a:p>
          <a:p>
            <a:pPr lvl="0">
              <a:buFont typeface="Arial" panose="020B0604020202020204" pitchFamily="34" charset="0"/>
              <a:buChar char="•"/>
            </a:pPr>
            <a:r>
              <a:rPr lang="en-US" sz="2600" dirty="0"/>
              <a:t> </a:t>
            </a:r>
            <a:r>
              <a:rPr lang="en-US" sz="2600" b="1" dirty="0">
                <a:solidFill>
                  <a:schemeClr val="accent2"/>
                </a:solidFill>
              </a:rPr>
              <a:t>Mental and Emotional State</a:t>
            </a:r>
          </a:p>
          <a:p>
            <a:pPr lvl="1">
              <a:buFont typeface="Arial" panose="020B0604020202020204" pitchFamily="34" charset="0"/>
              <a:buChar char="•"/>
            </a:pPr>
            <a:r>
              <a:rPr lang="en-US" sz="2400" dirty="0"/>
              <a:t>Confusion, personality changes, depression</a:t>
            </a:r>
          </a:p>
          <a:p>
            <a:pPr lvl="0">
              <a:buFont typeface="Arial" panose="020B0604020202020204" pitchFamily="34" charset="0"/>
              <a:buChar char="•"/>
            </a:pPr>
            <a:r>
              <a:rPr lang="en-US" sz="2600" b="1" dirty="0">
                <a:solidFill>
                  <a:schemeClr val="accent2"/>
                </a:solidFill>
              </a:rPr>
              <a:t>  Caregiver Stress</a:t>
            </a:r>
            <a:endParaRPr lang="en-US" sz="2200" b="1" dirty="0">
              <a:solidFill>
                <a:schemeClr val="accent2"/>
              </a:solidFill>
            </a:endParaRPr>
          </a:p>
          <a:p>
            <a:pPr lvl="1">
              <a:buFont typeface="Arial" panose="020B0604020202020204" pitchFamily="34" charset="0"/>
              <a:buChar char="•"/>
            </a:pPr>
            <a:r>
              <a:rPr lang="en-US" sz="2400" dirty="0"/>
              <a:t>Feeling overwhelmed or trapped, unwilling to get help</a:t>
            </a:r>
          </a:p>
        </p:txBody>
      </p:sp>
      <p:sp>
        <p:nvSpPr>
          <p:cNvPr id="4" name="BainBulletsConfiguration" hidden="1"/>
          <p:cNvSpPr txBox="1"/>
          <p:nvPr/>
        </p:nvSpPr>
        <p:spPr>
          <a:xfrm>
            <a:off x="12700" y="12700"/>
            <a:ext cx="8890000" cy="107722"/>
          </a:xfrm>
          <a:prstGeom prst="rect">
            <a:avLst/>
          </a:prstGeom>
          <a:noFill/>
        </p:spPr>
        <p:txBody>
          <a:bodyPr vert="horz" rtlCol="0">
            <a:spAutoFit/>
          </a:bodyPr>
          <a:lstStyle/>
          <a:p>
            <a:endParaRPr lang="en-US" sz="100" dirty="0">
              <a:solidFill>
                <a:srgbClr val="FFFFFF"/>
              </a:solidFill>
            </a:endParaRPr>
          </a:p>
        </p:txBody>
      </p:sp>
      <p:sp>
        <p:nvSpPr>
          <p:cNvPr id="5"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899" y="3112228"/>
            <a:ext cx="2703128" cy="1801023"/>
          </a:xfrm>
          <a:prstGeom prst="rect">
            <a:avLst/>
          </a:prstGeom>
        </p:spPr>
      </p:pic>
    </p:spTree>
    <p:extLst>
      <p:ext uri="{BB962C8B-B14F-4D97-AF65-F5344CB8AC3E}">
        <p14:creationId xmlns:p14="http://schemas.microsoft.com/office/powerpoint/2010/main" val="270299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Look For</a:t>
            </a:r>
          </a:p>
        </p:txBody>
      </p:sp>
      <p:sp>
        <p:nvSpPr>
          <p:cNvPr id="3" name="Content Placeholder 2"/>
          <p:cNvSpPr>
            <a:spLocks noGrp="1"/>
          </p:cNvSpPr>
          <p:nvPr>
            <p:ph idx="1"/>
          </p:nvPr>
        </p:nvSpPr>
        <p:spPr>
          <a:xfrm>
            <a:off x="1097280" y="1952060"/>
            <a:ext cx="10477099" cy="3871224"/>
          </a:xfrm>
        </p:spPr>
        <p:txBody>
          <a:bodyPr>
            <a:normAutofit/>
          </a:bodyPr>
          <a:lstStyle/>
          <a:p>
            <a:pPr lvl="0">
              <a:buFont typeface="Arial" panose="020B0604020202020204" pitchFamily="34" charset="0"/>
              <a:buChar char="•"/>
            </a:pPr>
            <a:r>
              <a:rPr lang="en-US" sz="2800" b="1" dirty="0"/>
              <a:t> </a:t>
            </a:r>
            <a:r>
              <a:rPr lang="en-US" sz="2800" b="1" dirty="0">
                <a:solidFill>
                  <a:schemeClr val="accent2"/>
                </a:solidFill>
              </a:rPr>
              <a:t>Social Withdrawal: </a:t>
            </a:r>
            <a:r>
              <a:rPr lang="en-US" sz="2800" dirty="0">
                <a:solidFill>
                  <a:schemeClr val="tx1"/>
                </a:solidFill>
              </a:rPr>
              <a:t>‘</a:t>
            </a:r>
            <a:r>
              <a:rPr lang="en-US" sz="2800" dirty="0"/>
              <a:t>Disappear’ from social gathering</a:t>
            </a:r>
          </a:p>
          <a:p>
            <a:pPr lvl="0">
              <a:buFont typeface="Arial" panose="020B0604020202020204" pitchFamily="34" charset="0"/>
              <a:buChar char="•"/>
            </a:pPr>
            <a:r>
              <a:rPr lang="en-US" sz="2800" b="1" dirty="0">
                <a:solidFill>
                  <a:schemeClr val="accent2"/>
                </a:solidFill>
              </a:rPr>
              <a:t> Financial Problems: </a:t>
            </a:r>
            <a:r>
              <a:rPr lang="en-US" sz="2800" dirty="0"/>
              <a:t>Unpaid bills, utilities shut off, lack of food or medication</a:t>
            </a:r>
          </a:p>
          <a:p>
            <a:pPr lvl="0">
              <a:buFont typeface="Arial" panose="020B0604020202020204" pitchFamily="34" charset="0"/>
              <a:buChar char="•"/>
            </a:pPr>
            <a:r>
              <a:rPr lang="en-US" sz="2800" b="1" dirty="0">
                <a:solidFill>
                  <a:schemeClr val="accent2"/>
                </a:solidFill>
              </a:rPr>
              <a:t> Home Condition: </a:t>
            </a:r>
            <a:r>
              <a:rPr lang="en-US" sz="2800" dirty="0"/>
              <a:t>Poor repair/safety, unkempt yard, papers piled up, curtains always drawn</a:t>
            </a:r>
          </a:p>
          <a:p>
            <a:pPr marL="0" lvl="0" indent="0">
              <a:buNone/>
            </a:pPr>
            <a:endParaRPr lang="en-US" sz="2800" dirty="0"/>
          </a:p>
          <a:p>
            <a:pPr marL="0" lvl="0" indent="0">
              <a:lnSpc>
                <a:spcPct val="100000"/>
              </a:lnSpc>
              <a:spcBef>
                <a:spcPts val="200"/>
              </a:spcBef>
              <a:buNone/>
            </a:pPr>
            <a:r>
              <a:rPr lang="en-CA" sz="2200" b="1" i="1" dirty="0">
                <a:solidFill>
                  <a:schemeClr val="tx1"/>
                </a:solidFill>
              </a:rPr>
              <a:t>Focus on patterns of behaviour rather </a:t>
            </a:r>
          </a:p>
          <a:p>
            <a:pPr marL="0" lvl="0" indent="0">
              <a:lnSpc>
                <a:spcPct val="100000"/>
              </a:lnSpc>
              <a:spcBef>
                <a:spcPts val="200"/>
              </a:spcBef>
              <a:buNone/>
            </a:pPr>
            <a:r>
              <a:rPr lang="en-CA" sz="2200" b="1" i="1" dirty="0">
                <a:solidFill>
                  <a:schemeClr val="tx1"/>
                </a:solidFill>
              </a:rPr>
              <a:t>than isolated incidents</a:t>
            </a:r>
            <a:endParaRPr lang="en-US" sz="2200" dirty="0">
              <a:solidFill>
                <a:schemeClr val="tx1"/>
              </a:solidFill>
            </a:endParaRPr>
          </a:p>
          <a:p>
            <a:pPr lvl="0">
              <a:buFont typeface="Arial" panose="020B0604020202020204" pitchFamily="34" charset="0"/>
              <a:buChar char="•"/>
            </a:pPr>
            <a:endParaRPr lang="en-US" sz="2400" dirty="0"/>
          </a:p>
        </p:txBody>
      </p:sp>
      <p:sp>
        <p:nvSpPr>
          <p:cNvPr id="4" name="BainBulletsConfiguration" hidden="1"/>
          <p:cNvSpPr txBox="1"/>
          <p:nvPr/>
        </p:nvSpPr>
        <p:spPr>
          <a:xfrm>
            <a:off x="12700" y="12700"/>
            <a:ext cx="8890000" cy="107722"/>
          </a:xfrm>
          <a:prstGeom prst="rect">
            <a:avLst/>
          </a:prstGeom>
          <a:noFill/>
        </p:spPr>
        <p:txBody>
          <a:bodyPr vert="horz" rtlCol="0">
            <a:spAutoFit/>
          </a:bodyPr>
          <a:lstStyle/>
          <a:p>
            <a:endParaRPr lang="en-US" sz="100" dirty="0">
              <a:solidFill>
                <a:srgbClr val="FFFFFF"/>
              </a:solidFill>
            </a:endParaRPr>
          </a:p>
        </p:txBody>
      </p:sp>
      <p:sp>
        <p:nvSpPr>
          <p:cNvPr id="5"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050" name="Picture 2" descr="Image result for image of utility bill cut 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717" y="4198134"/>
            <a:ext cx="2719662" cy="180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90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Taking Action – Connect!</a:t>
            </a:r>
          </a:p>
        </p:txBody>
      </p:sp>
      <p:sp>
        <p:nvSpPr>
          <p:cNvPr id="3" name="Content Placeholder 2"/>
          <p:cNvSpPr>
            <a:spLocks noGrp="1"/>
          </p:cNvSpPr>
          <p:nvPr>
            <p:ph idx="1"/>
          </p:nvPr>
        </p:nvSpPr>
        <p:spPr>
          <a:xfrm>
            <a:off x="1097279" y="1803366"/>
            <a:ext cx="11094721" cy="5874464"/>
          </a:xfrm>
        </p:spPr>
        <p:txBody>
          <a:bodyPr>
            <a:normAutofit/>
          </a:bodyPr>
          <a:lstStyle/>
          <a:p>
            <a:pPr>
              <a:buFont typeface="Arial" panose="020B0604020202020204" pitchFamily="34" charset="0"/>
              <a:buChar char="•"/>
            </a:pPr>
            <a:r>
              <a:rPr lang="en-CA" sz="2600" dirty="0"/>
              <a:t> Be aware of seniors in your sphere</a:t>
            </a:r>
          </a:p>
          <a:p>
            <a:pPr>
              <a:buFont typeface="Arial" panose="020B0604020202020204" pitchFamily="34" charset="0"/>
              <a:buChar char="•"/>
            </a:pPr>
            <a:r>
              <a:rPr lang="en-CA" sz="2600" dirty="0"/>
              <a:t> Be approachable; acknowledge seniors - a smile &amp; hello</a:t>
            </a:r>
          </a:p>
          <a:p>
            <a:pPr>
              <a:buFont typeface="Arial" panose="020B0604020202020204" pitchFamily="34" charset="0"/>
              <a:buChar char="•"/>
            </a:pPr>
            <a:r>
              <a:rPr lang="en-CA" sz="2600" dirty="0"/>
              <a:t> Take a moment to chat</a:t>
            </a:r>
          </a:p>
          <a:p>
            <a:pPr>
              <a:buFont typeface="Arial" panose="020B0604020202020204" pitchFamily="34" charset="0"/>
              <a:buChar char="•"/>
            </a:pPr>
            <a:r>
              <a:rPr lang="en-CA" sz="2600" dirty="0"/>
              <a:t> Get to know the seniors you see often – observe changes</a:t>
            </a:r>
          </a:p>
          <a:p>
            <a:pPr>
              <a:buFont typeface="Arial" panose="020B0604020202020204" pitchFamily="34" charset="0"/>
              <a:buChar char="•"/>
            </a:pPr>
            <a:r>
              <a:rPr lang="en-CA" sz="2600" dirty="0"/>
              <a:t>  Offer to take a senior grocery shopping, out for a coffee, offer   assistance around the home</a:t>
            </a:r>
          </a:p>
          <a:p>
            <a:pPr>
              <a:buFont typeface="Arial" panose="020B0604020202020204" pitchFamily="34" charset="0"/>
              <a:buChar char="•"/>
            </a:pPr>
            <a:r>
              <a:rPr lang="en-CA" sz="2600" dirty="0"/>
              <a:t> Check in by phone, email, visits</a:t>
            </a:r>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99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575911" cy="1450757"/>
          </a:xfrm>
        </p:spPr>
        <p:txBody>
          <a:bodyPr/>
          <a:lstStyle/>
          <a:p>
            <a:r>
              <a:rPr lang="en-CA" dirty="0"/>
              <a:t>Taking Action–Refer (Emergency/At-Risk)  </a:t>
            </a:r>
          </a:p>
        </p:txBody>
      </p:sp>
      <p:sp>
        <p:nvSpPr>
          <p:cNvPr id="3" name="Content Placeholder 2"/>
          <p:cNvSpPr>
            <a:spLocks noGrp="1"/>
          </p:cNvSpPr>
          <p:nvPr>
            <p:ph idx="1"/>
          </p:nvPr>
        </p:nvSpPr>
        <p:spPr>
          <a:xfrm>
            <a:off x="1097279" y="1881186"/>
            <a:ext cx="11801598" cy="5874464"/>
          </a:xfrm>
        </p:spPr>
        <p:txBody>
          <a:bodyPr>
            <a:normAutofit/>
          </a:bodyPr>
          <a:lstStyle/>
          <a:p>
            <a:pPr>
              <a:buFont typeface="Arial" panose="020B0604020202020204" pitchFamily="34" charset="0"/>
              <a:buChar char="•"/>
            </a:pPr>
            <a:r>
              <a:rPr lang="en-CA" sz="2600" dirty="0"/>
              <a:t> Call 911 in an emergency situation</a:t>
            </a:r>
          </a:p>
          <a:p>
            <a:pPr>
              <a:buFont typeface="Arial" panose="020B0604020202020204" pitchFamily="34" charset="0"/>
              <a:buChar char="•"/>
            </a:pPr>
            <a:r>
              <a:rPr lang="en-CA" sz="2600" dirty="0"/>
              <a:t> Safety First: Ask a family member or friend for help!</a:t>
            </a:r>
          </a:p>
          <a:p>
            <a:pPr>
              <a:buFont typeface="Arial" panose="020B0604020202020204" pitchFamily="34" charset="0"/>
              <a:buChar char="•"/>
            </a:pPr>
            <a:r>
              <a:rPr lang="en-CA" sz="2600" dirty="0"/>
              <a:t> You have identified a possible problem, now what?</a:t>
            </a:r>
          </a:p>
          <a:p>
            <a:pPr marL="1177925" indent="-457200">
              <a:buFont typeface="Arial" panose="020B0604020202020204" pitchFamily="34" charset="0"/>
              <a:buChar char="•"/>
            </a:pPr>
            <a:r>
              <a:rPr lang="en-CA" sz="2600" dirty="0"/>
              <a:t>BC211.ca – Now available province wide (24/7)</a:t>
            </a:r>
          </a:p>
          <a:p>
            <a:pPr marL="1177925" indent="-457200">
              <a:buFont typeface="Arial" panose="020B0604020202020204" pitchFamily="34" charset="0"/>
              <a:buChar char="•"/>
            </a:pPr>
            <a:r>
              <a:rPr lang="en-CA" sz="2600" dirty="0"/>
              <a:t>Call your local crisis line </a:t>
            </a:r>
          </a:p>
          <a:p>
            <a:pPr>
              <a:buFont typeface="Arial" panose="020B0604020202020204" pitchFamily="34" charset="0"/>
              <a:buChar char="•"/>
            </a:pPr>
            <a:r>
              <a:rPr lang="en-CA" sz="2600" dirty="0"/>
              <a:t> You can remain anonymous </a:t>
            </a:r>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70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Ethical &amp; Legal Considerations</a:t>
            </a:r>
          </a:p>
        </p:txBody>
      </p:sp>
      <p:sp>
        <p:nvSpPr>
          <p:cNvPr id="3" name="Content Placeholder 2"/>
          <p:cNvSpPr>
            <a:spLocks noGrp="1"/>
          </p:cNvSpPr>
          <p:nvPr>
            <p:ph idx="1"/>
          </p:nvPr>
        </p:nvSpPr>
        <p:spPr>
          <a:xfrm>
            <a:off x="1070871" y="2102284"/>
            <a:ext cx="7158729" cy="8256600"/>
          </a:xfrm>
        </p:spPr>
        <p:txBody>
          <a:bodyPr>
            <a:normAutofit/>
          </a:bodyPr>
          <a:lstStyle/>
          <a:p>
            <a:pPr lvl="1">
              <a:lnSpc>
                <a:spcPct val="150000"/>
              </a:lnSpc>
              <a:buFont typeface="Arial" panose="020B0604020202020204" pitchFamily="34" charset="0"/>
              <a:buChar char="•"/>
            </a:pPr>
            <a:r>
              <a:rPr lang="en-CA" sz="2600" dirty="0"/>
              <a:t>Your name is not shared with the senior </a:t>
            </a:r>
          </a:p>
          <a:p>
            <a:pPr marL="352743" lvl="2" indent="-169863">
              <a:lnSpc>
                <a:spcPct val="150000"/>
              </a:lnSpc>
              <a:buFont typeface="Arial" panose="020B0604020202020204" pitchFamily="34" charset="0"/>
              <a:buChar char="•"/>
            </a:pPr>
            <a:r>
              <a:rPr lang="en-CA" sz="2600" dirty="0"/>
              <a:t>Good Samaritan Act</a:t>
            </a:r>
          </a:p>
          <a:p>
            <a:pPr marL="352743" lvl="2" indent="-169863">
              <a:lnSpc>
                <a:spcPct val="150000"/>
              </a:lnSpc>
              <a:buFont typeface="Arial" panose="020B0604020202020204" pitchFamily="34" charset="0"/>
              <a:buChar char="•"/>
            </a:pPr>
            <a:r>
              <a:rPr lang="en-CA" sz="2600" dirty="0"/>
              <a:t>Crisis Lines/BC 211 comply with privacy legislation and the Health Information Act</a:t>
            </a:r>
          </a:p>
          <a:p>
            <a:pPr marL="352743" lvl="2" indent="-169863">
              <a:buFont typeface="Arial" panose="020B0604020202020204" pitchFamily="34" charset="0"/>
              <a:buChar char="•"/>
            </a:pPr>
            <a:endParaRPr lang="en-CA" sz="1600" dirty="0"/>
          </a:p>
          <a:p>
            <a:pPr marL="352743" lvl="2" indent="-169863">
              <a:buFont typeface="Arial" panose="020B0604020202020204" pitchFamily="34" charset="0"/>
              <a:buChar char="•"/>
            </a:pPr>
            <a:endParaRPr lang="en-CA" sz="1600" dirty="0"/>
          </a:p>
          <a:p>
            <a:pPr marL="201168" lvl="1" indent="0">
              <a:buNone/>
            </a:pPr>
            <a:endParaRPr lang="en-CA" dirty="0"/>
          </a:p>
          <a:p>
            <a:pPr marL="201168" lvl="1" indent="0">
              <a:buNone/>
            </a:pPr>
            <a:endParaRPr lang="en-CA" i="1" dirty="0"/>
          </a:p>
          <a:p>
            <a:pPr lvl="1">
              <a:buFontTx/>
              <a:buChar char="-"/>
            </a:pPr>
            <a:endParaRPr lang="en-CA" dirty="0"/>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30" name="Picture 6" descr="Image result for concerned person on the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380" y="2471505"/>
            <a:ext cx="2400300" cy="353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31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Top 10 Wrap Up! </a:t>
            </a:r>
          </a:p>
        </p:txBody>
      </p:sp>
      <p:sp>
        <p:nvSpPr>
          <p:cNvPr id="3" name="Content Placeholder 2"/>
          <p:cNvSpPr>
            <a:spLocks noGrp="1"/>
          </p:cNvSpPr>
          <p:nvPr>
            <p:ph idx="1"/>
          </p:nvPr>
        </p:nvSpPr>
        <p:spPr>
          <a:xfrm>
            <a:off x="1150097" y="1957750"/>
            <a:ext cx="10508503" cy="9752373"/>
          </a:xfrm>
        </p:spPr>
        <p:txBody>
          <a:bodyPr>
            <a:normAutofit/>
          </a:bodyPr>
          <a:lstStyle/>
          <a:p>
            <a:pPr marL="182880" lvl="2" indent="0">
              <a:buNone/>
            </a:pPr>
            <a:r>
              <a:rPr lang="en-CA" sz="2400" b="1" dirty="0">
                <a:solidFill>
                  <a:schemeClr val="accent2"/>
                </a:solidFill>
              </a:rPr>
              <a:t>True or False?</a:t>
            </a:r>
          </a:p>
          <a:p>
            <a:pPr marL="640080" lvl="2" indent="-457200">
              <a:buFont typeface="+mj-lt"/>
              <a:buAutoNum type="arabicPeriod"/>
            </a:pPr>
            <a:r>
              <a:rPr lang="en-CA" sz="2400" dirty="0"/>
              <a:t>Social isolation can lead to physical, emotional and social problems.</a:t>
            </a:r>
          </a:p>
          <a:p>
            <a:pPr marL="640080" lvl="2" indent="-457200">
              <a:buFont typeface="+mj-lt"/>
              <a:buAutoNum type="arabicPeriod"/>
            </a:pPr>
            <a:r>
              <a:rPr lang="en-CA" sz="2400" dirty="0"/>
              <a:t>The role of the Champion is to recognize signs, symptoms and behaviours that might point to a problem in the life of a senior.</a:t>
            </a:r>
          </a:p>
          <a:p>
            <a:pPr marL="640080" lvl="2" indent="-457200">
              <a:buFont typeface="+mj-lt"/>
              <a:buAutoNum type="arabicPeriod"/>
            </a:pPr>
            <a:r>
              <a:rPr lang="en-CA" sz="2400" dirty="0"/>
              <a:t>Bills piling up and power being cut off could be signs of financial and/or emotional problems.</a:t>
            </a:r>
          </a:p>
          <a:p>
            <a:pPr marL="640080" lvl="2" indent="-457200">
              <a:buFont typeface="+mj-lt"/>
              <a:buAutoNum type="arabicPeriod"/>
            </a:pPr>
            <a:r>
              <a:rPr lang="en-CA" sz="2400" dirty="0"/>
              <a:t>You can call BC211 at 3:00AM and reach a live person. </a:t>
            </a:r>
          </a:p>
          <a:p>
            <a:pPr marL="640080" lvl="2" indent="-457200">
              <a:buFont typeface="+mj-lt"/>
              <a:buAutoNum type="arabicPeriod"/>
            </a:pPr>
            <a:r>
              <a:rPr lang="en-CA" sz="2400" dirty="0"/>
              <a:t>Seniors must accept all help offered by referral services.</a:t>
            </a:r>
          </a:p>
          <a:p>
            <a:pPr marL="201168" lvl="1" indent="0">
              <a:buNone/>
            </a:pPr>
            <a:endParaRPr lang="en-CA" dirty="0"/>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46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Top 10 Wrap Up! </a:t>
            </a:r>
          </a:p>
        </p:txBody>
      </p:sp>
      <p:sp>
        <p:nvSpPr>
          <p:cNvPr id="3" name="Content Placeholder 2"/>
          <p:cNvSpPr>
            <a:spLocks noGrp="1"/>
          </p:cNvSpPr>
          <p:nvPr>
            <p:ph idx="1"/>
          </p:nvPr>
        </p:nvSpPr>
        <p:spPr>
          <a:xfrm>
            <a:off x="1070871" y="2084161"/>
            <a:ext cx="10005583" cy="3564224"/>
          </a:xfrm>
        </p:spPr>
        <p:txBody>
          <a:bodyPr>
            <a:normAutofit/>
          </a:bodyPr>
          <a:lstStyle/>
          <a:p>
            <a:endParaRPr lang="en-CA" dirty="0"/>
          </a:p>
          <a:p>
            <a:endParaRPr lang="en-CA" dirty="0"/>
          </a:p>
          <a:p>
            <a:pPr marL="0" indent="0">
              <a:buNone/>
            </a:pPr>
            <a:endParaRPr lang="en-CA" dirty="0"/>
          </a:p>
          <a:p>
            <a:pPr marL="352743" lvl="2" indent="-169863">
              <a:buFont typeface="Arial" panose="020B0604020202020204" pitchFamily="34" charset="0"/>
              <a:buChar char="•"/>
            </a:pPr>
            <a:endParaRPr lang="en-CA" sz="1600" dirty="0"/>
          </a:p>
          <a:p>
            <a:pPr marL="201168" lvl="1" indent="0">
              <a:buNone/>
            </a:pPr>
            <a:endParaRPr lang="en-CA" dirty="0"/>
          </a:p>
          <a:p>
            <a:pPr marL="201168" lvl="1" indent="0">
              <a:buNone/>
            </a:pPr>
            <a:endParaRPr lang="en-CA" i="1" dirty="0"/>
          </a:p>
          <a:p>
            <a:pPr lvl="1">
              <a:buFontTx/>
              <a:buChar char="-"/>
            </a:pPr>
            <a:endParaRPr lang="en-CA" dirty="0"/>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097280" y="1920532"/>
            <a:ext cx="10851403" cy="97523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lvl="2" indent="0">
              <a:buFont typeface="Calibri" pitchFamily="34" charset="0"/>
              <a:buNone/>
            </a:pPr>
            <a:r>
              <a:rPr lang="en-CA" sz="2300" b="1" dirty="0">
                <a:solidFill>
                  <a:schemeClr val="accent2"/>
                </a:solidFill>
              </a:rPr>
              <a:t>True or False?</a:t>
            </a:r>
          </a:p>
          <a:p>
            <a:pPr marL="182880" lvl="2" indent="0">
              <a:buNone/>
            </a:pPr>
            <a:r>
              <a:rPr lang="en-CA" sz="2300" dirty="0">
                <a:solidFill>
                  <a:schemeClr val="accent2"/>
                </a:solidFill>
              </a:rPr>
              <a:t>6</a:t>
            </a:r>
            <a:r>
              <a:rPr lang="en-CA" sz="2300" dirty="0">
                <a:solidFill>
                  <a:schemeClr val="tx1"/>
                </a:solidFill>
              </a:rPr>
              <a:t>. If a senior who is usually well-groomed starts to look dirty or unkempt it may be a sign they are experiencing problems. </a:t>
            </a:r>
          </a:p>
          <a:p>
            <a:pPr marL="182880" lvl="2" indent="0">
              <a:buNone/>
            </a:pPr>
            <a:r>
              <a:rPr lang="en-CA" sz="2300" dirty="0">
                <a:solidFill>
                  <a:schemeClr val="accent2"/>
                </a:solidFill>
              </a:rPr>
              <a:t>7. </a:t>
            </a:r>
            <a:r>
              <a:rPr lang="en-CA" sz="2300" dirty="0">
                <a:solidFill>
                  <a:schemeClr val="tx1"/>
                </a:solidFill>
              </a:rPr>
              <a:t>You can remain anonymous when you call local crisis line or BC211.</a:t>
            </a:r>
          </a:p>
          <a:p>
            <a:pPr marL="182880" lvl="2" indent="0">
              <a:buNone/>
            </a:pPr>
            <a:r>
              <a:rPr lang="en-CA" sz="2300" dirty="0">
                <a:solidFill>
                  <a:schemeClr val="accent2"/>
                </a:solidFill>
              </a:rPr>
              <a:t>8. </a:t>
            </a:r>
            <a:r>
              <a:rPr lang="en-CA" sz="2300" dirty="0">
                <a:solidFill>
                  <a:schemeClr val="tx1"/>
                </a:solidFill>
              </a:rPr>
              <a:t>When a call is made to your local crisis line, the call operator will make the decisions on how the situation should be handled.</a:t>
            </a:r>
          </a:p>
          <a:p>
            <a:pPr marL="182880" lvl="2" indent="0">
              <a:buNone/>
            </a:pPr>
            <a:r>
              <a:rPr lang="en-CA" sz="2300" dirty="0">
                <a:solidFill>
                  <a:schemeClr val="accent2"/>
                </a:solidFill>
              </a:rPr>
              <a:t>9. </a:t>
            </a:r>
            <a:r>
              <a:rPr lang="en-CA" sz="2300" dirty="0">
                <a:solidFill>
                  <a:schemeClr val="tx1"/>
                </a:solidFill>
              </a:rPr>
              <a:t>Calls to BC211 or your local crisis line are answered by a Better Together Champion.</a:t>
            </a:r>
          </a:p>
          <a:p>
            <a:pPr marL="182880" lvl="2" indent="0">
              <a:buNone/>
            </a:pPr>
            <a:r>
              <a:rPr lang="en-CA" sz="2300" dirty="0">
                <a:solidFill>
                  <a:schemeClr val="accent2"/>
                </a:solidFill>
              </a:rPr>
              <a:t>10. </a:t>
            </a:r>
            <a:r>
              <a:rPr lang="en-CA" sz="2300" dirty="0">
                <a:solidFill>
                  <a:schemeClr val="tx1"/>
                </a:solidFill>
              </a:rPr>
              <a:t>When evaluating whether to call the Crisis Line, it’s best to focus on Patterns of behaviour or situations rather than isolated incidents.</a:t>
            </a:r>
          </a:p>
          <a:p>
            <a:pPr marL="182880" lvl="2" indent="0">
              <a:buFont typeface="Calibri" pitchFamily="34" charset="0"/>
              <a:buNone/>
            </a:pPr>
            <a:endParaRPr lang="en-CA" sz="2200" dirty="0"/>
          </a:p>
          <a:p>
            <a:pPr marL="182880" lvl="2" indent="0">
              <a:buFont typeface="Calibri" pitchFamily="34" charset="0"/>
              <a:buNone/>
            </a:pPr>
            <a:endParaRPr lang="en-CA" sz="1600" dirty="0"/>
          </a:p>
          <a:p>
            <a:pPr marL="201168" lvl="1" indent="0">
              <a:buFont typeface="Calibri" pitchFamily="34" charset="0"/>
              <a:buNone/>
            </a:pPr>
            <a:endParaRPr lang="en-CA" dirty="0"/>
          </a:p>
          <a:p>
            <a:pPr marL="201168" lvl="1" indent="0">
              <a:buFont typeface="Calibri" pitchFamily="34" charset="0"/>
              <a:buNone/>
            </a:pPr>
            <a:endParaRPr lang="en-CA" i="1" dirty="0"/>
          </a:p>
          <a:p>
            <a:pPr lvl="1">
              <a:buFontTx/>
              <a:buChar char="-"/>
            </a:pPr>
            <a:endParaRPr lang="en-CA" dirty="0"/>
          </a:p>
        </p:txBody>
      </p:sp>
    </p:spTree>
    <p:extLst>
      <p:ext uri="{BB962C8B-B14F-4D97-AF65-F5344CB8AC3E}">
        <p14:creationId xmlns:p14="http://schemas.microsoft.com/office/powerpoint/2010/main" val="121245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 You! </a:t>
            </a:r>
          </a:p>
        </p:txBody>
      </p:sp>
      <p:sp>
        <p:nvSpPr>
          <p:cNvPr id="3" name="Content Placeholder 2"/>
          <p:cNvSpPr>
            <a:spLocks noGrp="1"/>
          </p:cNvSpPr>
          <p:nvPr>
            <p:ph idx="1"/>
          </p:nvPr>
        </p:nvSpPr>
        <p:spPr>
          <a:xfrm>
            <a:off x="1070871" y="2084161"/>
            <a:ext cx="10005583" cy="3564224"/>
          </a:xfrm>
        </p:spPr>
        <p:txBody>
          <a:bodyPr>
            <a:normAutofit/>
          </a:bodyPr>
          <a:lstStyle/>
          <a:p>
            <a:endParaRPr lang="en-CA" dirty="0"/>
          </a:p>
          <a:p>
            <a:endParaRPr lang="en-CA" dirty="0"/>
          </a:p>
          <a:p>
            <a:pPr marL="0" indent="0">
              <a:buNone/>
            </a:pPr>
            <a:endParaRPr lang="en-CA" dirty="0"/>
          </a:p>
          <a:p>
            <a:pPr marL="352743" lvl="2" indent="-169863">
              <a:buFont typeface="Arial" panose="020B0604020202020204" pitchFamily="34" charset="0"/>
              <a:buChar char="•"/>
            </a:pPr>
            <a:endParaRPr lang="en-CA" sz="1600" dirty="0"/>
          </a:p>
          <a:p>
            <a:pPr marL="201168" lvl="1" indent="0">
              <a:buNone/>
            </a:pPr>
            <a:endParaRPr lang="en-CA" dirty="0"/>
          </a:p>
          <a:p>
            <a:pPr marL="201168" lvl="1" indent="0">
              <a:buNone/>
            </a:pPr>
            <a:endParaRPr lang="en-CA" i="1" dirty="0"/>
          </a:p>
          <a:p>
            <a:pPr lvl="1">
              <a:buFontTx/>
              <a:buChar char="-"/>
            </a:pPr>
            <a:endParaRPr lang="en-CA" dirty="0"/>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150097" y="1981813"/>
            <a:ext cx="10005583" cy="97523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CA" sz="2600" dirty="0"/>
              <a:t> Any Questions? </a:t>
            </a:r>
          </a:p>
          <a:p>
            <a:pPr>
              <a:buFont typeface="Arial" panose="020B0604020202020204" pitchFamily="34" charset="0"/>
              <a:buChar char="•"/>
            </a:pPr>
            <a:r>
              <a:rPr lang="en-CA" sz="2600" dirty="0"/>
              <a:t> Proudly certified - Better Together Champion!</a:t>
            </a:r>
          </a:p>
          <a:p>
            <a:pPr>
              <a:buFont typeface="Arial" panose="020B0604020202020204" pitchFamily="34" charset="0"/>
              <a:buChar char="•"/>
            </a:pPr>
            <a:r>
              <a:rPr lang="en-CA" sz="2600" dirty="0"/>
              <a:t> Take Champion Training to your Community</a:t>
            </a:r>
          </a:p>
          <a:p>
            <a:pPr>
              <a:buFont typeface="Arial" panose="020B0604020202020204" pitchFamily="34" charset="0"/>
              <a:buChar char="•"/>
            </a:pPr>
            <a:r>
              <a:rPr lang="en-CA" sz="2600" dirty="0"/>
              <a:t> Evaluation </a:t>
            </a:r>
          </a:p>
          <a:p>
            <a:pPr>
              <a:buFont typeface="Arial" panose="020B0604020202020204" pitchFamily="34" charset="0"/>
              <a:buChar char="•"/>
            </a:pPr>
            <a:r>
              <a:rPr lang="en-CA" sz="2600" dirty="0"/>
              <a:t> Materials to take home</a:t>
            </a:r>
          </a:p>
          <a:p>
            <a:pPr marL="0" indent="0">
              <a:buNone/>
            </a:pPr>
            <a:endParaRPr lang="en-CA" dirty="0"/>
          </a:p>
          <a:p>
            <a:pPr marL="525780" lvl="2" indent="-342900">
              <a:buFont typeface="Arial" panose="020B0604020202020204" pitchFamily="34" charset="0"/>
              <a:buChar char="•"/>
            </a:pPr>
            <a:endParaRPr lang="en-CA" sz="2200" dirty="0"/>
          </a:p>
          <a:p>
            <a:pPr marL="468630" lvl="2" indent="-285750">
              <a:buFont typeface="Arial" panose="020B0604020202020204" pitchFamily="34" charset="0"/>
              <a:buChar char="•"/>
            </a:pPr>
            <a:endParaRPr lang="en-CA" sz="1600" dirty="0"/>
          </a:p>
          <a:p>
            <a:pPr lvl="1">
              <a:buFont typeface="Arial" panose="020B0604020202020204" pitchFamily="34" charset="0"/>
              <a:buChar char="•"/>
            </a:pPr>
            <a:endParaRPr lang="en-CA" dirty="0"/>
          </a:p>
          <a:p>
            <a:pPr lvl="1">
              <a:buFont typeface="Arial" panose="020B0604020202020204" pitchFamily="34" charset="0"/>
              <a:buChar char="•"/>
            </a:pPr>
            <a:endParaRPr lang="en-CA" i="1" dirty="0"/>
          </a:p>
          <a:p>
            <a:pPr lvl="1">
              <a:buFontTx/>
              <a:buChar char="-"/>
            </a:pP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3496" y="5775706"/>
            <a:ext cx="1353975" cy="353604"/>
          </a:xfrm>
          <a:prstGeom prst="rect">
            <a:avLst/>
          </a:prstGeom>
        </p:spPr>
      </p:pic>
      <p:sp>
        <p:nvSpPr>
          <p:cNvPr id="7" name="Rectangle 6"/>
          <p:cNvSpPr/>
          <p:nvPr/>
        </p:nvSpPr>
        <p:spPr>
          <a:xfrm>
            <a:off x="6237230" y="5761724"/>
            <a:ext cx="3996266" cy="492443"/>
          </a:xfrm>
          <a:prstGeom prst="rect">
            <a:avLst/>
          </a:prstGeom>
        </p:spPr>
        <p:txBody>
          <a:bodyPr wrap="square">
            <a:spAutoFit/>
          </a:bodyPr>
          <a:lstStyle/>
          <a:p>
            <a:r>
              <a:rPr lang="en-CA" sz="1300" dirty="0"/>
              <a:t>This project is funded by the Government of Canada's </a:t>
            </a:r>
          </a:p>
          <a:p>
            <a:r>
              <a:rPr lang="en-CA" sz="1300" dirty="0"/>
              <a:t>New Horizons for Seniors Program. </a:t>
            </a:r>
          </a:p>
        </p:txBody>
      </p:sp>
      <p:cxnSp>
        <p:nvCxnSpPr>
          <p:cNvPr id="8" name="Straight Connector 7"/>
          <p:cNvCxnSpPr/>
          <p:nvPr/>
        </p:nvCxnSpPr>
        <p:spPr>
          <a:xfrm>
            <a:off x="10075329" y="5745228"/>
            <a:ext cx="0" cy="508939"/>
          </a:xfrm>
          <a:prstGeom prst="line">
            <a:avLst/>
          </a:prstGeom>
        </p:spPr>
        <p:style>
          <a:lnRef idx="1">
            <a:schemeClr val="dk1"/>
          </a:lnRef>
          <a:fillRef idx="0">
            <a:schemeClr val="dk1"/>
          </a:fillRef>
          <a:effectRef idx="0">
            <a:schemeClr val="dk1"/>
          </a:effectRef>
          <a:fontRef idx="minor">
            <a:schemeClr val="tx1"/>
          </a:fontRef>
        </p:style>
      </p:cxnSp>
      <p:pic>
        <p:nvPicPr>
          <p:cNvPr id="10" name="Picture 2" descr="Image may contain: one or more people, people standing and text">
            <a:extLst>
              <a:ext uri="{FF2B5EF4-FFF2-40B4-BE49-F238E27FC236}">
                <a16:creationId xmlns:a16="http://schemas.microsoft.com/office/drawing/2014/main" id="{A87C1201-D629-4537-965B-DA3E71510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9759" y="2204235"/>
            <a:ext cx="2307474" cy="307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2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498" y="1139259"/>
            <a:ext cx="8128532" cy="2308324"/>
          </a:xfrm>
          <a:prstGeom prst="rect">
            <a:avLst/>
          </a:prstGeom>
        </p:spPr>
        <p:txBody>
          <a:bodyPr wrap="square">
            <a:spAutoFit/>
          </a:bodyPr>
          <a:lstStyle/>
          <a:p>
            <a:pPr algn="ctr"/>
            <a:endParaRPr lang="en-CA" sz="72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CA" sz="72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Welcome!</a:t>
            </a: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4530250" y="4307707"/>
            <a:ext cx="3217029" cy="1560912"/>
          </a:xfrm>
          <a:prstGeom prst="rect">
            <a:avLst/>
          </a:prstGeom>
        </p:spPr>
      </p:pic>
    </p:spTree>
    <p:extLst>
      <p:ext uri="{BB962C8B-B14F-4D97-AF65-F5344CB8AC3E}">
        <p14:creationId xmlns:p14="http://schemas.microsoft.com/office/powerpoint/2010/main" val="138760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p>
        </p:txBody>
      </p:sp>
      <p:sp>
        <p:nvSpPr>
          <p:cNvPr id="3" name="Content Placeholder 2"/>
          <p:cNvSpPr>
            <a:spLocks noGrp="1"/>
          </p:cNvSpPr>
          <p:nvPr>
            <p:ph idx="1"/>
          </p:nvPr>
        </p:nvSpPr>
        <p:spPr>
          <a:xfrm>
            <a:off x="1097279" y="1845734"/>
            <a:ext cx="10601661" cy="3725333"/>
          </a:xfrm>
        </p:spPr>
        <p:txBody>
          <a:bodyPr>
            <a:normAutofit/>
          </a:bodyPr>
          <a:lstStyle/>
          <a:p>
            <a:pPr>
              <a:buFont typeface="Arial" panose="020B0604020202020204" pitchFamily="34" charset="0"/>
              <a:buChar char="•"/>
            </a:pPr>
            <a:r>
              <a:rPr lang="en-CA" sz="2600" dirty="0"/>
              <a:t> About Seniors Connect &amp; The Champions Program</a:t>
            </a:r>
          </a:p>
          <a:p>
            <a:pPr>
              <a:buFont typeface="Arial" panose="020B0604020202020204" pitchFamily="34" charset="0"/>
              <a:buChar char="•"/>
            </a:pPr>
            <a:r>
              <a:rPr lang="en-CA" sz="2600" dirty="0"/>
              <a:t> Health risks and signs of social isolation</a:t>
            </a:r>
          </a:p>
          <a:p>
            <a:pPr>
              <a:buFont typeface="Arial" panose="020B0604020202020204" pitchFamily="34" charset="0"/>
              <a:buChar char="•"/>
            </a:pPr>
            <a:r>
              <a:rPr lang="en-CA" sz="2600" dirty="0"/>
              <a:t> How to identify seniors who may be at risk</a:t>
            </a:r>
          </a:p>
          <a:p>
            <a:pPr>
              <a:buFont typeface="Arial" panose="020B0604020202020204" pitchFamily="34" charset="0"/>
              <a:buChar char="•"/>
            </a:pPr>
            <a:r>
              <a:rPr lang="en-CA" sz="2600" dirty="0"/>
              <a:t> Determine when and who to contact for assistance</a:t>
            </a:r>
          </a:p>
          <a:p>
            <a:pPr>
              <a:buFont typeface="Arial" panose="020B0604020202020204" pitchFamily="34" charset="0"/>
              <a:buChar char="•"/>
            </a:pPr>
            <a:r>
              <a:rPr lang="en-CA" sz="2600" dirty="0"/>
              <a:t> Wrap up and Top 10 </a:t>
            </a:r>
          </a:p>
          <a:p>
            <a:pPr>
              <a:buFont typeface="Arial" panose="020B0604020202020204" pitchFamily="34" charset="0"/>
              <a:buChar char="•"/>
            </a:pPr>
            <a:r>
              <a:rPr lang="en-CA" sz="2600" dirty="0"/>
              <a:t> Certificates </a:t>
            </a:r>
          </a:p>
          <a:p>
            <a:pPr>
              <a:buFont typeface="Arial" panose="020B0604020202020204" pitchFamily="34" charset="0"/>
              <a:buChar char="•"/>
            </a:pPr>
            <a:r>
              <a:rPr lang="en-CA" sz="2600" dirty="0"/>
              <a:t> Feedback/Evaluation</a:t>
            </a:r>
            <a:endParaRPr lang="en-CA" sz="1800" dirty="0"/>
          </a:p>
          <a:p>
            <a:endParaRPr lang="en-CA" sz="1800" dirty="0"/>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25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About Nanaimo Seniors Connect </a:t>
            </a:r>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30A5432-A2A1-4DD4-8B37-B89A0C87077F}"/>
              </a:ext>
            </a:extLst>
          </p:cNvPr>
          <p:cNvSpPr/>
          <p:nvPr/>
        </p:nvSpPr>
        <p:spPr>
          <a:xfrm>
            <a:off x="1097280" y="1876212"/>
            <a:ext cx="10058400" cy="2246769"/>
          </a:xfrm>
          <a:prstGeom prst="rect">
            <a:avLst/>
          </a:prstGeom>
        </p:spPr>
        <p:txBody>
          <a:bodyPr wrap="square">
            <a:spAutoFit/>
          </a:bodyPr>
          <a:lstStyle/>
          <a:p>
            <a:pPr marL="457200" indent="-457200">
              <a:buFont typeface="Arial" panose="020B0604020202020204" pitchFamily="34" charset="0"/>
              <a:buChar char="•"/>
            </a:pPr>
            <a:r>
              <a:rPr lang="en-CA" sz="2800" dirty="0">
                <a:latin typeface="Verdana" panose="020B0604030504040204" pitchFamily="34" charset="0"/>
                <a:ea typeface="Verdana" panose="020B0604030504040204" pitchFamily="34" charset="0"/>
                <a:cs typeface="Verdana" panose="020B0604030504040204" pitchFamily="34" charset="0"/>
              </a:rPr>
              <a:t>Funded in part by the Government of Canada New Horizons for Seniors Program; </a:t>
            </a:r>
          </a:p>
          <a:p>
            <a:pPr marL="457200" indent="-457200">
              <a:buFont typeface="Arial" panose="020B0604020202020204" pitchFamily="34" charset="0"/>
              <a:buChar char="•"/>
            </a:pPr>
            <a:r>
              <a:rPr lang="en-CA" sz="2800" dirty="0">
                <a:latin typeface="Verdana" panose="020B0604030504040204" pitchFamily="34" charset="0"/>
                <a:ea typeface="Verdana" panose="020B0604030504040204" pitchFamily="34" charset="0"/>
                <a:cs typeface="Verdana" panose="020B0604030504040204" pitchFamily="34" charset="0"/>
              </a:rPr>
              <a:t>3-year collective impact project</a:t>
            </a:r>
          </a:p>
          <a:p>
            <a:pPr marL="457200" indent="-457200">
              <a:buFont typeface="Arial" panose="020B0604020202020204" pitchFamily="34" charset="0"/>
              <a:buChar char="•"/>
            </a:pPr>
            <a:r>
              <a:rPr lang="en-CA" sz="2800" dirty="0">
                <a:latin typeface="Verdana" panose="020B0604030504040204" pitchFamily="34" charset="0"/>
                <a:ea typeface="Verdana" panose="020B0604030504040204" pitchFamily="34" charset="0"/>
                <a:cs typeface="Verdana" panose="020B0604030504040204" pitchFamily="34" charset="0"/>
              </a:rPr>
              <a:t> Goal: Reducing the social isolation of seniors </a:t>
            </a:r>
          </a:p>
          <a:p>
            <a:pPr marL="457200" indent="-457200">
              <a:buFont typeface="Arial" panose="020B0604020202020204" pitchFamily="34" charset="0"/>
              <a:buChar char="•"/>
            </a:pPr>
            <a:endParaRPr lang="en-CA" sz="28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7D002061-5462-44A5-880A-5F7D5735DFF9}"/>
              </a:ext>
            </a:extLst>
          </p:cNvPr>
          <p:cNvPicPr>
            <a:picLocks noChangeAspect="1"/>
          </p:cNvPicPr>
          <p:nvPr/>
        </p:nvPicPr>
        <p:blipFill>
          <a:blip r:embed="rId3"/>
          <a:stretch>
            <a:fillRect/>
          </a:stretch>
        </p:blipFill>
        <p:spPr>
          <a:xfrm>
            <a:off x="2130313" y="4004160"/>
            <a:ext cx="8072466" cy="2226424"/>
          </a:xfrm>
          <a:prstGeom prst="rect">
            <a:avLst/>
          </a:prstGeom>
        </p:spPr>
      </p:pic>
    </p:spTree>
    <p:extLst>
      <p:ext uri="{BB962C8B-B14F-4D97-AF65-F5344CB8AC3E}">
        <p14:creationId xmlns:p14="http://schemas.microsoft.com/office/powerpoint/2010/main" val="409738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65857" cy="1450757"/>
          </a:xfrm>
        </p:spPr>
        <p:txBody>
          <a:bodyPr/>
          <a:lstStyle/>
          <a:p>
            <a:r>
              <a:rPr lang="en-CA" dirty="0"/>
              <a:t>Why is This Program Important?</a:t>
            </a:r>
          </a:p>
        </p:txBody>
      </p:sp>
      <p:sp>
        <p:nvSpPr>
          <p:cNvPr id="3" name="Content Placeholder 2"/>
          <p:cNvSpPr>
            <a:spLocks noGrp="1"/>
          </p:cNvSpPr>
          <p:nvPr>
            <p:ph idx="1"/>
          </p:nvPr>
        </p:nvSpPr>
        <p:spPr>
          <a:xfrm>
            <a:off x="1097279" y="1845734"/>
            <a:ext cx="6217921" cy="4023360"/>
          </a:xfrm>
        </p:spPr>
        <p:txBody>
          <a:bodyPr>
            <a:noAutofit/>
          </a:bodyPr>
          <a:lstStyle/>
          <a:p>
            <a:pPr marL="0" indent="0">
              <a:buNone/>
            </a:pPr>
            <a:r>
              <a:rPr lang="en-US" sz="2300" b="1" dirty="0">
                <a:solidFill>
                  <a:schemeClr val="tx1"/>
                </a:solidFill>
              </a:rPr>
              <a:t>Nanaimo as an example: </a:t>
            </a:r>
          </a:p>
          <a:p>
            <a:pPr marL="171450" indent="-171450">
              <a:buFont typeface="Arial" panose="020B0604020202020204" pitchFamily="34" charset="0"/>
              <a:buChar char="•"/>
            </a:pPr>
            <a:r>
              <a:rPr lang="en-US" sz="2300" dirty="0">
                <a:solidFill>
                  <a:schemeClr val="tx1"/>
                </a:solidFill>
              </a:rPr>
              <a:t>Seniors aged 55 and older in Nanaimo - 32,185 or 37.4% of the total population (2014).</a:t>
            </a:r>
          </a:p>
          <a:p>
            <a:pPr marL="171450" indent="-171450">
              <a:buFont typeface="Arial" panose="020B0604020202020204" pitchFamily="34" charset="0"/>
              <a:buChar char="•"/>
            </a:pPr>
            <a:r>
              <a:rPr lang="en-US" sz="2300" dirty="0">
                <a:solidFill>
                  <a:schemeClr val="tx1"/>
                </a:solidFill>
              </a:rPr>
              <a:t>60% of seniors 65+ (8,302) were living with low income</a:t>
            </a:r>
          </a:p>
          <a:p>
            <a:pPr marL="171450" indent="-171450">
              <a:buFont typeface="Arial" panose="020B0604020202020204" pitchFamily="34" charset="0"/>
              <a:buChar char="•"/>
            </a:pPr>
            <a:r>
              <a:rPr lang="en-US" sz="2300" dirty="0">
                <a:solidFill>
                  <a:schemeClr val="tx1"/>
                </a:solidFill>
              </a:rPr>
              <a:t> Phone Survey: 38% socially isolated </a:t>
            </a:r>
          </a:p>
          <a:p>
            <a:pPr marL="171450" indent="-171450">
              <a:buFont typeface="Arial" panose="020B0604020202020204" pitchFamily="34" charset="0"/>
              <a:buChar char="•"/>
            </a:pPr>
            <a:r>
              <a:rPr lang="en-US" sz="2300" dirty="0">
                <a:solidFill>
                  <a:schemeClr val="tx1"/>
                </a:solidFill>
              </a:rPr>
              <a:t> A growing issue around the  world</a:t>
            </a:r>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636F1081-8DC7-4E33-A0F0-4A7A230AA10F}"/>
              </a:ext>
            </a:extLst>
          </p:cNvPr>
          <p:cNvGraphicFramePr/>
          <p:nvPr>
            <p:extLst>
              <p:ext uri="{D42A27DB-BD31-4B8C-83A1-F6EECF244321}">
                <p14:modId xmlns:p14="http://schemas.microsoft.com/office/powerpoint/2010/main" val="2184540679"/>
              </p:ext>
            </p:extLst>
          </p:nvPr>
        </p:nvGraphicFramePr>
        <p:xfrm>
          <a:off x="7506284" y="3077153"/>
          <a:ext cx="4356852" cy="27919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66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Better Together Champions Are…</a:t>
            </a:r>
          </a:p>
        </p:txBody>
      </p:sp>
      <p:sp>
        <p:nvSpPr>
          <p:cNvPr id="3" name="Content Placeholder 2"/>
          <p:cNvSpPr>
            <a:spLocks noGrp="1"/>
          </p:cNvSpPr>
          <p:nvPr>
            <p:ph idx="1"/>
          </p:nvPr>
        </p:nvSpPr>
        <p:spPr>
          <a:xfrm>
            <a:off x="1097280" y="1845734"/>
            <a:ext cx="10356783" cy="3757398"/>
          </a:xfrm>
        </p:spPr>
        <p:txBody>
          <a:bodyPr>
            <a:normAutofit/>
          </a:bodyPr>
          <a:lstStyle/>
          <a:p>
            <a:pPr>
              <a:buFont typeface="Arial" panose="020B0604020202020204" pitchFamily="34" charset="0"/>
              <a:buChar char="•"/>
            </a:pPr>
            <a:r>
              <a:rPr lang="en-CA" sz="2600" dirty="0"/>
              <a:t>The eyes and ears in the community </a:t>
            </a:r>
          </a:p>
          <a:p>
            <a:pPr>
              <a:buFont typeface="Arial" panose="020B0604020202020204" pitchFamily="34" charset="0"/>
              <a:buChar char="•"/>
            </a:pPr>
            <a:r>
              <a:rPr lang="en-CA" sz="2600" dirty="0"/>
              <a:t> Focus on </a:t>
            </a:r>
            <a:r>
              <a:rPr lang="en-CA" sz="2600" b="1" dirty="0"/>
              <a:t>prevention</a:t>
            </a:r>
            <a:r>
              <a:rPr lang="en-CA" sz="2600" dirty="0"/>
              <a:t>  </a:t>
            </a:r>
          </a:p>
          <a:p>
            <a:pPr>
              <a:buFont typeface="Arial" panose="020B0604020202020204" pitchFamily="34" charset="0"/>
              <a:buChar char="•"/>
            </a:pPr>
            <a:r>
              <a:rPr lang="en-CA" sz="2600" dirty="0"/>
              <a:t> Businesses, community groups, social agencies, neighbours… anyone who cares about the well-being of seniors! </a:t>
            </a:r>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109"/>
          <a:stretch/>
        </p:blipFill>
        <p:spPr>
          <a:xfrm>
            <a:off x="6472989" y="3699070"/>
            <a:ext cx="4475748" cy="2531514"/>
          </a:xfrm>
          <a:prstGeom prst="rect">
            <a:avLst/>
          </a:prstGeom>
        </p:spPr>
      </p:pic>
    </p:spTree>
    <p:extLst>
      <p:ext uri="{BB962C8B-B14F-4D97-AF65-F5344CB8AC3E}">
        <p14:creationId xmlns:p14="http://schemas.microsoft.com/office/powerpoint/2010/main" val="413318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Social Isolation is:</a:t>
            </a:r>
          </a:p>
        </p:txBody>
      </p:sp>
      <p:sp>
        <p:nvSpPr>
          <p:cNvPr id="3" name="Content Placeholder 2"/>
          <p:cNvSpPr>
            <a:spLocks noGrp="1"/>
          </p:cNvSpPr>
          <p:nvPr>
            <p:ph idx="1"/>
          </p:nvPr>
        </p:nvSpPr>
        <p:spPr>
          <a:xfrm>
            <a:off x="1306287" y="2144252"/>
            <a:ext cx="9424466" cy="3231357"/>
          </a:xfrm>
        </p:spPr>
        <p:txBody>
          <a:bodyPr/>
          <a:lstStyle/>
          <a:p>
            <a:pPr>
              <a:buFont typeface="Arial" panose="020B0604020202020204" pitchFamily="34" charset="0"/>
              <a:buChar char="•"/>
            </a:pPr>
            <a:r>
              <a:rPr lang="en-CA" sz="2600" dirty="0"/>
              <a:t>  Fewer relationships than we need to feel connected</a:t>
            </a:r>
          </a:p>
          <a:p>
            <a:pPr>
              <a:buFont typeface="Arial" panose="020B0604020202020204" pitchFamily="34" charset="0"/>
              <a:buChar char="•"/>
            </a:pPr>
            <a:r>
              <a:rPr lang="en-CA" sz="2600" dirty="0"/>
              <a:t>  Less contact with others than we need</a:t>
            </a:r>
          </a:p>
          <a:p>
            <a:pPr>
              <a:buFont typeface="Arial" panose="020B0604020202020204" pitchFamily="34" charset="0"/>
              <a:buChar char="•"/>
            </a:pPr>
            <a:r>
              <a:rPr lang="en-CA" sz="2600" dirty="0"/>
              <a:t>  Contacts/relationships are not mutually satisfying</a:t>
            </a:r>
          </a:p>
          <a:p>
            <a:pPr>
              <a:buFont typeface="Arial" panose="020B0604020202020204" pitchFamily="34" charset="0"/>
              <a:buChar char="•"/>
            </a:pPr>
            <a:r>
              <a:rPr lang="en-CA" sz="2600" dirty="0"/>
              <a:t>  The “new smoking” with regards to impact on health</a:t>
            </a:r>
          </a:p>
          <a:p>
            <a:pPr>
              <a:buFont typeface="Arial" panose="020B0604020202020204" pitchFamily="34" charset="0"/>
              <a:buChar char="•"/>
            </a:pPr>
            <a:r>
              <a:rPr lang="en-CA" sz="2600" dirty="0"/>
              <a:t>  All of these are very individual</a:t>
            </a:r>
          </a:p>
          <a:p>
            <a:endParaRPr lang="en-CA"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474" y="4333754"/>
            <a:ext cx="2974206" cy="1674191"/>
          </a:xfrm>
          <a:prstGeom prst="rect">
            <a:avLst/>
          </a:prstGeom>
        </p:spPr>
      </p:pic>
      <p:sp>
        <p:nvSpPr>
          <p:cNvPr id="5"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76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24732" cy="1450757"/>
          </a:xfrm>
        </p:spPr>
        <p:txBody>
          <a:bodyPr/>
          <a:lstStyle/>
          <a:p>
            <a:r>
              <a:rPr lang="en-CA" dirty="0"/>
              <a:t>Health Consequences of Social Isolation</a:t>
            </a:r>
          </a:p>
        </p:txBody>
      </p:sp>
      <p:sp>
        <p:nvSpPr>
          <p:cNvPr id="3" name="Content Placeholder 2"/>
          <p:cNvSpPr>
            <a:spLocks noGrp="1"/>
          </p:cNvSpPr>
          <p:nvPr>
            <p:ph idx="1"/>
          </p:nvPr>
        </p:nvSpPr>
        <p:spPr>
          <a:xfrm>
            <a:off x="1313849" y="1967196"/>
            <a:ext cx="7012004" cy="4023360"/>
          </a:xfrm>
        </p:spPr>
        <p:txBody>
          <a:bodyPr>
            <a:normAutofit/>
          </a:bodyPr>
          <a:lstStyle/>
          <a:p>
            <a:pPr lvl="0">
              <a:buFont typeface="Arial" panose="020B0604020202020204" pitchFamily="34" charset="0"/>
              <a:buChar char="•"/>
            </a:pPr>
            <a:r>
              <a:rPr lang="en-US" sz="2200" dirty="0"/>
              <a:t>  Increased chance of premature death</a:t>
            </a:r>
            <a:endParaRPr lang="en-CA" sz="2200" dirty="0"/>
          </a:p>
          <a:p>
            <a:pPr lvl="0">
              <a:buFont typeface="Arial" panose="020B0604020202020204" pitchFamily="34" charset="0"/>
              <a:buChar char="•"/>
            </a:pPr>
            <a:r>
              <a:rPr lang="en-US" sz="2200" dirty="0"/>
              <a:t>  Reduced sense of well-being</a:t>
            </a:r>
          </a:p>
          <a:p>
            <a:pPr>
              <a:buFont typeface="Arial" panose="020B0604020202020204" pitchFamily="34" charset="0"/>
              <a:buChar char="•"/>
            </a:pPr>
            <a:r>
              <a:rPr lang="en-US" sz="2200" dirty="0"/>
              <a:t>  Poor mental health </a:t>
            </a:r>
            <a:endParaRPr lang="en-CA" sz="2200" dirty="0"/>
          </a:p>
          <a:p>
            <a:pPr lvl="0">
              <a:buFont typeface="Arial" panose="020B0604020202020204" pitchFamily="34" charset="0"/>
              <a:buChar char="•"/>
            </a:pPr>
            <a:r>
              <a:rPr lang="en-US" sz="2200" dirty="0"/>
              <a:t>  More depression</a:t>
            </a:r>
            <a:endParaRPr lang="en-CA" sz="2200" dirty="0"/>
          </a:p>
          <a:p>
            <a:pPr lvl="0">
              <a:buFont typeface="Arial" panose="020B0604020202020204" pitchFamily="34" charset="0"/>
              <a:buChar char="•"/>
            </a:pPr>
            <a:r>
              <a:rPr lang="en-US" sz="2200" dirty="0"/>
              <a:t>  More disability from chronic diseases</a:t>
            </a:r>
            <a:endParaRPr lang="en-CA" sz="2200" dirty="0"/>
          </a:p>
          <a:p>
            <a:pPr lvl="0">
              <a:buFont typeface="Arial" panose="020B0604020202020204" pitchFamily="34" charset="0"/>
              <a:buChar char="•"/>
            </a:pPr>
            <a:r>
              <a:rPr lang="en-US" sz="2200" dirty="0"/>
              <a:t>  Increased use of health &amp; support services</a:t>
            </a:r>
            <a:endParaRPr lang="en-CA" sz="2200" dirty="0"/>
          </a:p>
          <a:p>
            <a:pPr lvl="0">
              <a:buFont typeface="Arial" panose="020B0604020202020204" pitchFamily="34" charset="0"/>
              <a:buChar char="•"/>
            </a:pPr>
            <a:r>
              <a:rPr lang="en-US" sz="2200" dirty="0"/>
              <a:t>  Reduced quality of life</a:t>
            </a:r>
            <a:endParaRPr lang="en-CA" sz="2200" dirty="0"/>
          </a:p>
          <a:p>
            <a:pPr lvl="0">
              <a:buFont typeface="Arial" panose="020B0604020202020204" pitchFamily="34" charset="0"/>
              <a:buChar char="•"/>
            </a:pPr>
            <a:r>
              <a:rPr lang="en-US" sz="2200" dirty="0"/>
              <a:t>  Caregiver burden</a:t>
            </a:r>
            <a:endParaRPr lang="en-CA" sz="2200" dirty="0"/>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284" y="3743993"/>
            <a:ext cx="3688664" cy="2078121"/>
          </a:xfrm>
          <a:prstGeom prst="rect">
            <a:avLst/>
          </a:prstGeom>
        </p:spPr>
      </p:pic>
    </p:spTree>
    <p:extLst>
      <p:ext uri="{BB962C8B-B14F-4D97-AF65-F5344CB8AC3E}">
        <p14:creationId xmlns:p14="http://schemas.microsoft.com/office/powerpoint/2010/main" val="148349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image house of playing cards">
            <a:extLst>
              <a:ext uri="{FF2B5EF4-FFF2-40B4-BE49-F238E27FC236}">
                <a16:creationId xmlns:a16="http://schemas.microsoft.com/office/drawing/2014/main" id="{2FE4202F-879E-4E54-A091-4B9735B96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216" y="2575607"/>
            <a:ext cx="4581303" cy="30542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7280" y="307893"/>
            <a:ext cx="10058400" cy="1450757"/>
          </a:xfrm>
        </p:spPr>
        <p:txBody>
          <a:bodyPr/>
          <a:lstStyle/>
          <a:p>
            <a:r>
              <a:rPr lang="en-CA" dirty="0"/>
              <a:t>Who Can Become Social Isolated?</a:t>
            </a:r>
          </a:p>
        </p:txBody>
      </p:sp>
      <p:sp>
        <p:nvSpPr>
          <p:cNvPr id="3" name="Content Placeholder 2"/>
          <p:cNvSpPr>
            <a:spLocks noGrp="1"/>
          </p:cNvSpPr>
          <p:nvPr>
            <p:ph idx="1"/>
          </p:nvPr>
        </p:nvSpPr>
        <p:spPr/>
        <p:txBody>
          <a:bodyPr/>
          <a:lstStyle/>
          <a:p>
            <a:pPr marL="0" indent="0">
              <a:buNone/>
            </a:pPr>
            <a:r>
              <a:rPr lang="en-CA" dirty="0"/>
              <a:t>			</a:t>
            </a:r>
            <a:r>
              <a:rPr lang="en-CA" sz="4400" b="1" dirty="0">
                <a:solidFill>
                  <a:srgbClr val="C00000"/>
                </a:solidFill>
              </a:rPr>
              <a:t>	</a:t>
            </a:r>
            <a:r>
              <a:rPr lang="en-CA" sz="4400" b="1" i="1" dirty="0">
                <a:solidFill>
                  <a:srgbClr val="C00000"/>
                </a:solidFill>
              </a:rPr>
              <a:t>Anyone!!</a:t>
            </a:r>
          </a:p>
          <a:p>
            <a:pPr marL="0" indent="0">
              <a:buNone/>
            </a:pPr>
            <a:endParaRPr lang="en-CA" sz="4400" i="1" dirty="0">
              <a:solidFill>
                <a:srgbClr val="C00000"/>
              </a:solidFill>
            </a:endParaRPr>
          </a:p>
        </p:txBody>
      </p:sp>
      <p:sp>
        <p:nvSpPr>
          <p:cNvPr id="4" name="Text Box 2"/>
          <p:cNvSpPr txBox="1">
            <a:spLocks noChangeArrowheads="1"/>
          </p:cNvSpPr>
          <p:nvPr/>
        </p:nvSpPr>
        <p:spPr bwMode="auto">
          <a:xfrm>
            <a:off x="2130313" y="6007946"/>
            <a:ext cx="3943350" cy="222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CA" sz="1100" b="1" i="1" dirty="0">
                <a:solidFill>
                  <a:srgbClr val="7F7F7F"/>
                </a:solidFill>
                <a:effectLst/>
                <a:latin typeface="Verdana" panose="020B0604030504040204" pitchFamily="34" charset="0"/>
                <a:ea typeface="Times New Roman" panose="02020603050405020304" pitchFamily="18" charset="0"/>
                <a:cs typeface="Arial" panose="020B0604020202020204" pitchFamily="34" charset="0"/>
              </a:rPr>
              <a:t>Better Together: Age-Friendly Nanaimo</a:t>
            </a:r>
            <a:endParaRPr lang="en-C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146" name="Picture 2" descr="Image result for image group of diverse seni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80" y="3013434"/>
            <a:ext cx="4412754" cy="294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1401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Better Together Champion Presentation - OAP June 2018</Template>
  <TotalTime>0</TotalTime>
  <Words>2568</Words>
  <Application>Microsoft Office PowerPoint</Application>
  <PresentationFormat>Widescreen</PresentationFormat>
  <Paragraphs>433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Times New Roman</vt:lpstr>
      <vt:lpstr>Verdana</vt:lpstr>
      <vt:lpstr>Wingdings</vt:lpstr>
      <vt:lpstr>Retrospect</vt:lpstr>
      <vt:lpstr>Better Together Champions </vt:lpstr>
      <vt:lpstr>PowerPoint Presentation</vt:lpstr>
      <vt:lpstr>Agenda:</vt:lpstr>
      <vt:lpstr>About Nanaimo Seniors Connect </vt:lpstr>
      <vt:lpstr>Why is This Program Important?</vt:lpstr>
      <vt:lpstr>Better Together Champions Are…</vt:lpstr>
      <vt:lpstr>Social Isolation is:</vt:lpstr>
      <vt:lpstr>Health Consequences of Social Isolation</vt:lpstr>
      <vt:lpstr>Who Can Become Social Isolated?</vt:lpstr>
      <vt:lpstr>Why are some seniors at risk?</vt:lpstr>
      <vt:lpstr>Avoiding Social Isolation</vt:lpstr>
      <vt:lpstr>What to Look For</vt:lpstr>
      <vt:lpstr>What to Look For</vt:lpstr>
      <vt:lpstr>Taking Action – Connect!</vt:lpstr>
      <vt:lpstr>Taking Action–Refer (Emergency/At-Risk)  </vt:lpstr>
      <vt:lpstr>Ethical &amp; Legal Considerations</vt:lpstr>
      <vt:lpstr>Top 10 Wrap Up! </vt:lpstr>
      <vt:lpstr>Top 10 Wrap Up!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 Champions </dc:title>
  <dc:creator>PENNY MACCOURT</dc:creator>
  <cp:lastModifiedBy>PENNY MACCOURT</cp:lastModifiedBy>
  <cp:revision>1</cp:revision>
  <cp:lastPrinted>2018-05-02T16:53:52Z</cp:lastPrinted>
  <dcterms:created xsi:type="dcterms:W3CDTF">2019-01-19T22:28:17Z</dcterms:created>
  <dcterms:modified xsi:type="dcterms:W3CDTF">2019-01-19T22:29:07Z</dcterms:modified>
</cp:coreProperties>
</file>